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76" r:id="rId5"/>
    <p:sldId id="259" r:id="rId6"/>
    <p:sldId id="275" r:id="rId7"/>
    <p:sldId id="278" r:id="rId8"/>
    <p:sldId id="260" r:id="rId9"/>
    <p:sldId id="262" r:id="rId10"/>
    <p:sldId id="269" r:id="rId11"/>
    <p:sldId id="289" r:id="rId12"/>
    <p:sldId id="270" r:id="rId13"/>
    <p:sldId id="271" r:id="rId14"/>
    <p:sldId id="272" r:id="rId15"/>
    <p:sldId id="273" r:id="rId16"/>
    <p:sldId id="279" r:id="rId17"/>
    <p:sldId id="281" r:id="rId18"/>
    <p:sldId id="283" r:id="rId19"/>
    <p:sldId id="282" r:id="rId20"/>
    <p:sldId id="284" r:id="rId21"/>
    <p:sldId id="285" r:id="rId22"/>
    <p:sldId id="287" r:id="rId23"/>
    <p:sldId id="267" r:id="rId24"/>
    <p:sldId id="290" r:id="rId25"/>
    <p:sldId id="295" r:id="rId26"/>
    <p:sldId id="294" r:id="rId27"/>
    <p:sldId id="296" r:id="rId28"/>
    <p:sldId id="291" r:id="rId29"/>
    <p:sldId id="303" r:id="rId30"/>
    <p:sldId id="292" r:id="rId31"/>
    <p:sldId id="297" r:id="rId32"/>
    <p:sldId id="299" r:id="rId33"/>
    <p:sldId id="300" r:id="rId34"/>
    <p:sldId id="298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Heathcote" initials="CH" lastIdx="1" clrIdx="0">
    <p:extLst>
      <p:ext uri="{19B8F6BF-5375-455C-9EA6-DF929625EA0E}">
        <p15:presenceInfo xmlns:p15="http://schemas.microsoft.com/office/powerpoint/2012/main" userId="3f93d76716c43c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>
        <p:scale>
          <a:sx n="79" d="100"/>
          <a:sy n="79" d="100"/>
        </p:scale>
        <p:origin x="54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3D74-D52B-450A-A072-63586931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DBE7E-CB8B-47F7-9948-250193C94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78238-3B2E-46BA-878C-4057D2A5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C734D-9DA8-489D-BA31-C4B72CEB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CB3DE-0300-4570-B748-C0E427C2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F77A-DAAF-4B83-9F2A-84E30D85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BB6BC-90B3-4EED-9A87-DC37932B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30CD-63CC-4937-9B76-9028692F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BC655-7A28-442D-9CD1-1917F015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63EFF-2592-4E86-8309-20E63EB6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454FA-6C35-42B9-A6DF-B2322E0D1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E541F-430C-457A-93BB-1C4C4AF3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C495E-DD2B-4C89-9D19-2E282B35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57B43-805A-45B6-B4F9-2B5F1DF3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1FBBF-03A0-4B27-9D67-02317A38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E95F-6C36-4CEF-A890-479D9DFE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407D-571A-4131-A49A-43178DCC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4D9A6-DDFD-4074-9E7B-55A0518B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79C93-2C30-4222-8B19-A49AC461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E596A-3CB2-43E4-80D3-B9B176B8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E852-7B7E-4776-9E36-1B703DA8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B5E8C-7C0F-4DBA-8D02-89E8D6801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05DB4-4C3E-45EC-813C-F3888094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B8FC0-E99B-4E19-B8B4-E37D9EEF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749FF-59A9-4F3C-833B-1AF22C10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3A9-D9FA-436C-8DDE-B6991ABE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0247-56FA-4230-BF4D-D4FF4A6D0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D3DFF-3733-4D82-B825-E272FC6EB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88140-AD80-482E-B021-6194DBBD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86D63-AE8D-4952-B95D-1DF40376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1D8EA-D63E-4A17-9A70-EB141D1A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709A-64B3-4E18-9E96-2CEE5AE3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482C0-78D5-44DA-B0D4-2F19FA2F0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87224-AEB6-41A6-8054-D7DCC8291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4D456-D13A-4587-9E76-5DD8ABAD2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17E20-B7D2-4681-9D68-1E6ADD474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2D670-01DD-4455-B4C7-9EF54469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735B1-138D-40A9-8846-62BC9C49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D8E20-91B1-442E-8200-3EEF88B1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51CE-A088-4009-A41D-F031B987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D2B3A-BB9C-4D93-A1E3-9827E38D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6A7A6-4B61-417A-B9B4-5A7058FA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D4E43-5DD3-4920-B213-8C34E8DE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4215-E904-4667-8155-26B56855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1218E-D069-449A-BC7E-4BB39759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4F68A-357D-45BD-8DF1-7F1E0FEC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988D-BCC6-4BE1-A73A-27359C23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7CA7-3DAC-471C-9505-1FAA119E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9D6B1-3F46-4398-AC3F-A746D580D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1844-A9F3-4609-8AD6-D6F1A5C2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587A9-22A6-413E-A612-D7D07D2E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7D738-E62E-4948-9D3B-BD2C1AF4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A02E5-E36C-4CEB-B606-1CFB1805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1D762-8643-4228-B130-FAEF9D9D9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C6055-FCC2-44F5-9535-DC7673A1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B7FEF-297C-4DDE-A5DF-0A3C03AA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8D06-5499-474A-ACDC-0215D255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890D8-C4B9-423A-AC54-1096C88A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41619-7A7C-49C7-9BAF-81E14423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D1228-0979-4646-B0E8-E7A17B4B0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C9831-637D-447D-92EF-0B182720F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0EED6-34BA-4244-88EC-2A975E66CA5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B4E93-46F8-49E5-8F66-DB3FCEC88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71BC7-403A-461D-A375-8FDD412C7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448F-EAB2-4D29-8B24-24A70193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lantech.deviantart.com/art/Making-Honey-8708201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pishive.com/resources/how-to-install-a-3-lb-package-of-honey-be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autanex/51594202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MZknUirqbQ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6926E-CC85-4800-A01C-C2085768F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278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</a:rPr>
              <a:t>Getting Your First Bees</a:t>
            </a:r>
            <a:br>
              <a:rPr lang="en-US" sz="6000" b="1" dirty="0"/>
            </a:br>
            <a:endParaRPr lang="en-US" sz="320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07DE782C-A2E4-45A6-A6E5-4DA8096BC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9638"/>
            <a:ext cx="9144000" cy="3768876"/>
          </a:xfrm>
          <a:solidFill>
            <a:schemeClr val="accent4"/>
          </a:solidFill>
        </p:spPr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r>
              <a:rPr lang="en-US" dirty="0"/>
              <a:t>						Christopher Heathcote</a:t>
            </a:r>
          </a:p>
          <a:p>
            <a:r>
              <a:rPr lang="en-US" dirty="0"/>
              <a:t>						 MCBA November, 2019</a:t>
            </a:r>
          </a:p>
          <a:p>
            <a:r>
              <a:rPr lang="en-US" dirty="0"/>
              <a:t>				         Short Course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8704D7-36B6-44FB-BD0D-E6ABD7CE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8927" y="3235253"/>
            <a:ext cx="5243653" cy="29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3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BBC2-6E52-45E1-A813-E06D1946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773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Bees, cont.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24C4-DA48-4DDD-B73A-E9547BE1EB2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/>
          <a:lstStyle/>
          <a:p>
            <a:pPr marL="0" lvl="1" indent="0" algn="ctr">
              <a:buNone/>
            </a:pPr>
            <a:r>
              <a:rPr lang="en-US" sz="4000" b="1" dirty="0"/>
              <a:t>Cons of a Package, cont.</a:t>
            </a:r>
            <a:endParaRPr lang="en-US" dirty="0"/>
          </a:p>
          <a:p>
            <a:pPr marL="0" lvl="1" indent="0">
              <a:buNone/>
            </a:pPr>
            <a:endParaRPr lang="en-US" sz="1200" dirty="0"/>
          </a:p>
          <a:p>
            <a:pPr marL="342900" lvl="1" indent="-342900"/>
            <a:r>
              <a:rPr lang="en-US" dirty="0"/>
              <a:t>Bees </a:t>
            </a:r>
            <a:r>
              <a:rPr lang="en-US" b="1" dirty="0"/>
              <a:t>MUST </a:t>
            </a:r>
            <a:r>
              <a:rPr lang="en-US" dirty="0"/>
              <a:t>be fed heavily 1:1 syrup to stimulate</a:t>
            </a:r>
          </a:p>
          <a:p>
            <a:pPr marL="0" lvl="1" indent="0">
              <a:buNone/>
            </a:pPr>
            <a:r>
              <a:rPr lang="en-US" dirty="0"/>
              <a:t>     wax production in order to draw out comb.</a:t>
            </a:r>
          </a:p>
          <a:p>
            <a:pPr marL="0" lvl="1" indent="0">
              <a:buNone/>
            </a:pPr>
            <a:endParaRPr lang="en-US" sz="1200" dirty="0"/>
          </a:p>
          <a:p>
            <a:pPr marL="342900" lvl="1" indent="-342900"/>
            <a:r>
              <a:rPr lang="en-US" dirty="0"/>
              <a:t>Bees must be fed protein supplement until	</a:t>
            </a:r>
          </a:p>
          <a:p>
            <a:pPr marL="0" lvl="1" indent="0">
              <a:buNone/>
            </a:pPr>
            <a:r>
              <a:rPr lang="en-US" dirty="0"/>
              <a:t>     flowers bloom.</a:t>
            </a:r>
            <a:endParaRPr lang="en-US" sz="1200" dirty="0"/>
          </a:p>
          <a:p>
            <a:pPr marL="342900" lvl="1" indent="-342900"/>
            <a:r>
              <a:rPr lang="en-US" dirty="0"/>
              <a:t>Bees could be infested with mites or hive beetles.</a:t>
            </a:r>
            <a:endParaRPr lang="en-US" sz="1200" dirty="0"/>
          </a:p>
          <a:p>
            <a:pPr marL="342900" lvl="1" indent="-342900"/>
            <a:r>
              <a:rPr lang="en-US" dirty="0"/>
              <a:t>Disease, such as virus, may be present.</a:t>
            </a:r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r>
              <a:rPr lang="en-US" dirty="0">
                <a:hlinkClick r:id="rId2"/>
              </a:rPr>
              <a:t>https://www.apishive.com/resources/how-to-install-a-3-lb-package-of-honey-bees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342900" lvl="1" indent="-34290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 result for packaged bees photos">
            <a:extLst>
              <a:ext uri="{FF2B5EF4-FFF2-40B4-BE49-F238E27FC236}">
                <a16:creationId xmlns:a16="http://schemas.microsoft.com/office/drawing/2014/main" id="{7E7392F4-A62B-46FB-A603-58EE7410CB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2" y="2646437"/>
            <a:ext cx="3293413" cy="2603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78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BBC2-6E52-45E1-A813-E06D1946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773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Bees, cont.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24C4-DA48-4DDD-B73A-E9547BE1EB2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/>
          <a:lstStyle/>
          <a:p>
            <a:pPr marL="0" lvl="1" indent="0" algn="ctr">
              <a:buNone/>
            </a:pPr>
            <a:endParaRPr lang="en-US" sz="8000" b="1" dirty="0"/>
          </a:p>
          <a:p>
            <a:pPr marL="0" lvl="1" indent="0" algn="ctr">
              <a:buNone/>
            </a:pPr>
            <a:r>
              <a:rPr lang="en-US" sz="8000" b="1" dirty="0"/>
              <a:t>Installing a Package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2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B9FF-D46B-4CE8-82CE-EC9083CC33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0EC6-984B-4FEF-948C-89D5D26B42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en-US" sz="4000" b="1" dirty="0"/>
              <a:t>BEFORE</a:t>
            </a:r>
            <a:r>
              <a:rPr lang="en-US" sz="4000" dirty="0"/>
              <a:t> the Package Arrives</a:t>
            </a:r>
          </a:p>
          <a:p>
            <a:pPr lvl="1"/>
            <a:r>
              <a:rPr lang="en-US" dirty="0"/>
              <a:t>Equipment should be readied and placed </a:t>
            </a:r>
            <a:r>
              <a:rPr lang="en-US" b="1" dirty="0"/>
              <a:t>WELL BEFORE </a:t>
            </a:r>
            <a:r>
              <a:rPr lang="en-US" dirty="0"/>
              <a:t>the package arrives.</a:t>
            </a:r>
          </a:p>
          <a:p>
            <a:pPr marL="1200150" lvl="1">
              <a:buFont typeface="Wingdings" panose="05000000000000000000" pitchFamily="2" charset="2"/>
              <a:buChar char="ü"/>
            </a:pPr>
            <a:r>
              <a:rPr lang="en-US" dirty="0"/>
              <a:t>Hive Stand</a:t>
            </a:r>
          </a:p>
          <a:p>
            <a:pPr marL="1200150" lvl="1">
              <a:buFont typeface="Wingdings" panose="05000000000000000000" pitchFamily="2" charset="2"/>
              <a:buChar char="ü"/>
            </a:pPr>
            <a:r>
              <a:rPr lang="en-US" dirty="0"/>
              <a:t>Bottom Board (IPM)	</a:t>
            </a:r>
          </a:p>
          <a:p>
            <a:pPr marL="1200150" lvl="1">
              <a:buFont typeface="Wingdings" panose="05000000000000000000" pitchFamily="2" charset="2"/>
              <a:buChar char="ü"/>
            </a:pPr>
            <a:r>
              <a:rPr lang="en-US" dirty="0"/>
              <a:t>2-3 hive bodies with frames of foundation	 </a:t>
            </a:r>
          </a:p>
          <a:p>
            <a:pPr marL="9715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or drawn comb.</a:t>
            </a:r>
          </a:p>
          <a:p>
            <a:pPr marL="131445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Inner Cover</a:t>
            </a:r>
          </a:p>
          <a:p>
            <a:pPr marL="131445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Feeder (and feeder box) for 1:1 sugar syrup</a:t>
            </a:r>
          </a:p>
          <a:p>
            <a:pPr marL="131445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Telescoping Cover</a:t>
            </a:r>
          </a:p>
          <a:p>
            <a:pPr marL="131445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Entrance should be closed until bees are installed		</a:t>
            </a:r>
            <a:endParaRPr lang="en-US" sz="1300" dirty="0"/>
          </a:p>
          <a:p>
            <a:pPr lvl="1"/>
            <a:r>
              <a:rPr lang="en-US" b="1" dirty="0"/>
              <a:t>Before</a:t>
            </a:r>
            <a:r>
              <a:rPr lang="en-US" dirty="0"/>
              <a:t> the package arrives: make 1:1 sugar syrup.</a:t>
            </a:r>
          </a:p>
          <a:p>
            <a:pPr lvl="1"/>
            <a:r>
              <a:rPr lang="en-US" b="1" dirty="0"/>
              <a:t>Before</a:t>
            </a:r>
            <a:r>
              <a:rPr lang="en-US" dirty="0"/>
              <a:t> the package arrives: have pollen patty on hand.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Image result for photo langstroth hive">
            <a:extLst>
              <a:ext uri="{FF2B5EF4-FFF2-40B4-BE49-F238E27FC236}">
                <a16:creationId xmlns:a16="http://schemas.microsoft.com/office/drawing/2014/main" id="{325D1810-6634-42A8-8FB4-F91F9CC8C4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6" y="3047999"/>
            <a:ext cx="2727476" cy="265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08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B12A-319A-4CCA-A7B7-1F37B3D2C9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80E6-B958-46E4-97D1-AC607026E67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/>
          <a:lstStyle/>
          <a:p>
            <a:pPr marL="457200" lvl="1" indent="0" algn="ctr">
              <a:buNone/>
            </a:pPr>
            <a:r>
              <a:rPr lang="en-US" sz="4000" b="1" dirty="0"/>
              <a:t>WHEN</a:t>
            </a:r>
            <a:r>
              <a:rPr lang="en-US" sz="4000" dirty="0"/>
              <a:t> the Package Arrives</a:t>
            </a:r>
          </a:p>
          <a:p>
            <a:pPr lvl="1"/>
            <a:r>
              <a:rPr lang="en-US" dirty="0"/>
              <a:t>Check for the Certificate of Inspection.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dirty="0"/>
              <a:t>Keep the package in a cool (not cold), draft-free,</a:t>
            </a:r>
          </a:p>
          <a:p>
            <a:pPr marL="457200" lvl="1" indent="0">
              <a:buNone/>
            </a:pPr>
            <a:r>
              <a:rPr lang="en-US" dirty="0"/>
              <a:t>   quiet, and darkened area: NOT IN YOUR HOUSE!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dirty="0"/>
              <a:t>Package should be installed as soon as possible		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dirty="0"/>
              <a:t>Feed the bees by spraying the screen liberally</a:t>
            </a:r>
          </a:p>
          <a:p>
            <a:pPr marL="457200" lvl="1" indent="0">
              <a:buNone/>
            </a:pPr>
            <a:r>
              <a:rPr lang="en-US" dirty="0"/>
              <a:t>   with sugar syrup.</a:t>
            </a:r>
          </a:p>
          <a:p>
            <a:endParaRPr lang="en-US" dirty="0"/>
          </a:p>
        </p:txBody>
      </p:sp>
      <p:pic>
        <p:nvPicPr>
          <p:cNvPr id="4" name="Picture 3" descr="Image result for packaged bees photos">
            <a:extLst>
              <a:ext uri="{FF2B5EF4-FFF2-40B4-BE49-F238E27FC236}">
                <a16:creationId xmlns:a16="http://schemas.microsoft.com/office/drawing/2014/main" id="{D674755D-347E-434D-A126-0432CB3D72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62" y="2666243"/>
            <a:ext cx="3233813" cy="2670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54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8539-CFA7-4B30-BF6A-AE903ABE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772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9F3B-8116-4BC9-9A84-57A99AEA714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Installing the BEES</a:t>
            </a:r>
          </a:p>
          <a:p>
            <a:r>
              <a:rPr lang="en-US" sz="2400" dirty="0"/>
              <a:t>Place the small opening of the entrance reducer </a:t>
            </a:r>
          </a:p>
          <a:p>
            <a:pPr marL="0" indent="0">
              <a:buNone/>
            </a:pPr>
            <a:r>
              <a:rPr lang="en-US" sz="2400" dirty="0"/>
              <a:t>    into hive bottom board.</a:t>
            </a:r>
          </a:p>
          <a:p>
            <a:r>
              <a:rPr lang="en-US" sz="2400" dirty="0"/>
              <a:t>Feed by spraying the screen continuously</a:t>
            </a:r>
          </a:p>
          <a:p>
            <a:pPr marL="0" indent="0">
              <a:buNone/>
            </a:pPr>
            <a:r>
              <a:rPr lang="en-US" sz="2400" dirty="0"/>
              <a:t>    ½ hour prior to installing.</a:t>
            </a:r>
          </a:p>
          <a:p>
            <a:r>
              <a:rPr lang="en-US" sz="2400" dirty="0"/>
              <a:t>Firmly bump or jar the package downward </a:t>
            </a:r>
          </a:p>
          <a:p>
            <a:pPr marL="0" indent="0">
              <a:buNone/>
            </a:pPr>
            <a:r>
              <a:rPr lang="en-US" sz="2400" dirty="0"/>
              <a:t>    so the bees fall to the bottom of the box.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Image result for installing a bee package photos">
            <a:extLst>
              <a:ext uri="{FF2B5EF4-FFF2-40B4-BE49-F238E27FC236}">
                <a16:creationId xmlns:a16="http://schemas.microsoft.com/office/drawing/2014/main" id="{613773F6-0E39-45DB-A521-5E7D436687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2981052"/>
            <a:ext cx="4113741" cy="2403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04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0034-D530-47F5-913A-3E927F5D398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2400" dirty="0"/>
              <a:t>Remove the plywood lid to expose feeder can and queen cage tether.</a:t>
            </a:r>
          </a:p>
          <a:p>
            <a:r>
              <a:rPr lang="en-US" sz="2400" dirty="0"/>
              <a:t>Remove the feeder can and the queen cage: </a:t>
            </a:r>
          </a:p>
          <a:p>
            <a:pPr lvl="1"/>
            <a:r>
              <a:rPr lang="en-US" sz="2000" dirty="0"/>
              <a:t>Take great care to ensure the queen cage </a:t>
            </a:r>
          </a:p>
          <a:p>
            <a:pPr marL="457200" lvl="1" indent="0">
              <a:buNone/>
            </a:pPr>
            <a:r>
              <a:rPr lang="en-US" sz="2000" dirty="0"/>
              <a:t>    does not fall to the bottom of the box.</a:t>
            </a:r>
          </a:p>
          <a:p>
            <a:pPr marL="457200" lvl="1" indent="0">
              <a:buNone/>
            </a:pPr>
            <a:endParaRPr lang="en-US" sz="1200" dirty="0"/>
          </a:p>
          <a:p>
            <a:pPr marL="342900" lvl="1" indent="-342900"/>
            <a:r>
              <a:rPr lang="en-US" dirty="0"/>
              <a:t>Replace the plywood lid to keep the	</a:t>
            </a:r>
          </a:p>
          <a:p>
            <a:pPr marL="0" lvl="1" indent="0">
              <a:buNone/>
            </a:pPr>
            <a:r>
              <a:rPr lang="en-US" dirty="0"/>
              <a:t>     bees from escaping.</a:t>
            </a:r>
          </a:p>
          <a:p>
            <a:pPr marL="0" lvl="1" indent="0">
              <a:buNone/>
            </a:pPr>
            <a:endParaRPr lang="en-US" sz="1200" dirty="0"/>
          </a:p>
          <a:p>
            <a:pPr marL="342900" lvl="1" indent="-342900"/>
            <a:r>
              <a:rPr lang="en-US" dirty="0"/>
              <a:t>Inspect queen in the cage, if alive:</a:t>
            </a:r>
          </a:p>
          <a:p>
            <a:pPr marL="800100" lvl="2" indent="-342900"/>
            <a:r>
              <a:rPr lang="en-US" dirty="0"/>
              <a:t>Place Queen cage in pocket or a shady place</a:t>
            </a:r>
          </a:p>
          <a:p>
            <a:pPr marL="0" lvl="2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B7941E-9D1D-4F21-8984-77590238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C003E-7B48-47A7-B643-AD05DD14D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23" y="2929995"/>
            <a:ext cx="4132841" cy="27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8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0034-D530-47F5-913A-3E927F5D398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dirty="0"/>
              <a:t>Remove the cork plug from the candy side of the cage.</a:t>
            </a:r>
          </a:p>
          <a:p>
            <a:r>
              <a:rPr lang="en-US" dirty="0"/>
              <a:t>Place the queen cage against the central frame.</a:t>
            </a:r>
          </a:p>
          <a:p>
            <a:pPr lvl="1"/>
            <a:r>
              <a:rPr lang="en-US" dirty="0"/>
              <a:t>Use a rubber bands or staple tether to top bar.	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B7941E-9D1D-4F21-8984-77590238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pic>
        <p:nvPicPr>
          <p:cNvPr id="6" name="Picture 5" descr="Image result for installing a bee package photos">
            <a:extLst>
              <a:ext uri="{FF2B5EF4-FFF2-40B4-BE49-F238E27FC236}">
                <a16:creationId xmlns:a16="http://schemas.microsoft.com/office/drawing/2014/main" id="{5A2EEE25-B38F-4126-AF55-4A3E3DD0A2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57" y="3278522"/>
            <a:ext cx="2839961" cy="26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76FCB-39C6-456A-8D01-B24DAE062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21" y="3278522"/>
            <a:ext cx="3603655" cy="26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0034-D530-47F5-913A-3E927F5D398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dirty="0"/>
              <a:t>Place frame with queen in the middle of the hive.</a:t>
            </a:r>
          </a:p>
          <a:p>
            <a:r>
              <a:rPr lang="en-US" dirty="0"/>
              <a:t>Then place another frame against queen cage to protect the queen when installing the bees.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B7941E-9D1D-4F21-8984-77590238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30FBD08-6E2E-4A1A-B259-1F156C652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b="8578"/>
          <a:stretch>
            <a:fillRect/>
          </a:stretch>
        </p:blipFill>
        <p:spPr>
          <a:xfrm>
            <a:off x="1020896" y="3244561"/>
            <a:ext cx="4867066" cy="2674608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72AE55A-B292-417B-8A8A-C02F41B52FE8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b="8578"/>
          <a:stretch>
            <a:fillRect/>
          </a:stretch>
        </p:blipFill>
        <p:spPr>
          <a:xfrm>
            <a:off x="6222236" y="3233763"/>
            <a:ext cx="4907582" cy="26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0034-D530-47F5-913A-3E927F5D398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dirty="0"/>
              <a:t>Shake the bees into the hive body, then </a:t>
            </a:r>
            <a:r>
              <a:rPr lang="en-US" b="1" dirty="0"/>
              <a:t>gently</a:t>
            </a:r>
            <a:r>
              <a:rPr lang="en-US" dirty="0"/>
              <a:t> place the remaining frames into the box. Don’t work about getting all the bees into the box. The stragglers with find their 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B7941E-9D1D-4F21-8984-77590238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pic>
        <p:nvPicPr>
          <p:cNvPr id="1026" name="Picture 2" descr="Image result for installing a bee package photos">
            <a:extLst>
              <a:ext uri="{FF2B5EF4-FFF2-40B4-BE49-F238E27FC236}">
                <a16:creationId xmlns:a16="http://schemas.microsoft.com/office/drawing/2014/main" id="{4C27372E-2F4B-466F-AEEA-C80E2559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69" y="3202819"/>
            <a:ext cx="3494865" cy="26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7776F6A-9BF6-4C15-98E9-C840F5F487F0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6" b="21576"/>
          <a:stretch>
            <a:fillRect/>
          </a:stretch>
        </p:blipFill>
        <p:spPr>
          <a:xfrm>
            <a:off x="5178117" y="3202819"/>
            <a:ext cx="5516638" cy="26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0034-D530-47F5-913A-3E927F5D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302"/>
            <a:ext cx="10515600" cy="4351338"/>
          </a:xfrm>
          <a:solidFill>
            <a:schemeClr val="accent4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Place pollen Patty on top bars.</a:t>
            </a:r>
            <a:endParaRPr lang="en-US" sz="1300" dirty="0"/>
          </a:p>
          <a:p>
            <a:r>
              <a:rPr lang="en-US" dirty="0"/>
              <a:t>Place inner cover, feeder, and feeder box	</a:t>
            </a:r>
          </a:p>
          <a:p>
            <a:pPr marL="0" indent="0">
              <a:buNone/>
            </a:pPr>
            <a:r>
              <a:rPr lang="en-US" dirty="0"/>
              <a:t>  on hive body and place telescoping cover</a:t>
            </a:r>
          </a:p>
          <a:p>
            <a:pPr marL="0" indent="0">
              <a:buNone/>
            </a:pPr>
            <a:r>
              <a:rPr lang="en-US" dirty="0"/>
              <a:t>  on top.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lvl="1" indent="-342900"/>
            <a:r>
              <a:rPr lang="en-US" sz="2800" dirty="0"/>
              <a:t>Bees </a:t>
            </a:r>
            <a:r>
              <a:rPr lang="en-US" sz="2800" b="1" dirty="0"/>
              <a:t>MUST </a:t>
            </a:r>
            <a:r>
              <a:rPr lang="en-US" sz="2800" dirty="0"/>
              <a:t>be fed heavily 1:1 syrup to</a:t>
            </a:r>
          </a:p>
          <a:p>
            <a:pPr marL="0" lvl="1" indent="0">
              <a:buNone/>
            </a:pPr>
            <a:r>
              <a:rPr lang="en-US" sz="2800" dirty="0"/>
              <a:t>     stimulate wax production in order to</a:t>
            </a:r>
          </a:p>
          <a:p>
            <a:pPr marL="0" lvl="1" indent="0">
              <a:buNone/>
            </a:pPr>
            <a:r>
              <a:rPr lang="en-US" sz="2800" dirty="0"/>
              <a:t>     draw out comb.</a:t>
            </a:r>
          </a:p>
          <a:p>
            <a:pPr marL="342900" lvl="1" indent="-342900"/>
            <a:r>
              <a:rPr lang="en-US" sz="2800" dirty="0"/>
              <a:t>Bees </a:t>
            </a:r>
            <a:r>
              <a:rPr lang="en-US" sz="2800" b="1" dirty="0"/>
              <a:t>MUST</a:t>
            </a:r>
            <a:r>
              <a:rPr lang="en-US" sz="2800" dirty="0"/>
              <a:t> be fed protein supplement</a:t>
            </a:r>
          </a:p>
          <a:p>
            <a:pPr marL="0" lvl="1" indent="0">
              <a:buNone/>
            </a:pPr>
            <a:r>
              <a:rPr lang="en-US" sz="2800" dirty="0"/>
              <a:t>    until flowers bloom (pollen patty).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B7941E-9D1D-4F21-8984-77590238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pic>
        <p:nvPicPr>
          <p:cNvPr id="11" name="Picture 10" descr="Image result for one brood box beehive with feeder box photo">
            <a:extLst>
              <a:ext uri="{FF2B5EF4-FFF2-40B4-BE49-F238E27FC236}">
                <a16:creationId xmlns:a16="http://schemas.microsoft.com/office/drawing/2014/main" id="{5CD8E0FA-497A-4373-AB3D-8E2C003562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95" y="3656958"/>
            <a:ext cx="2907695" cy="238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ees eating a pollen patty photo">
            <a:extLst>
              <a:ext uri="{FF2B5EF4-FFF2-40B4-BE49-F238E27FC236}">
                <a16:creationId xmlns:a16="http://schemas.microsoft.com/office/drawing/2014/main" id="{F2BDC1EA-9D83-4275-8F8C-07614D0763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95" y="1949752"/>
            <a:ext cx="2964271" cy="1562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60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CE85-0071-4495-B642-3E1A6C6ED7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Where Will You Get Your Bees?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2C29-07EF-4A3A-ADA8-91F42C1555E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Sources of Honey Bees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Packages</a:t>
            </a:r>
          </a:p>
          <a:p>
            <a:pPr marL="0" indent="0">
              <a:buNone/>
            </a:pPr>
            <a:endParaRPr lang="en-US" sz="1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Nucleus Hives (</a:t>
            </a:r>
            <a:r>
              <a:rPr lang="en-US" sz="3600" b="1" dirty="0" err="1"/>
              <a:t>Nucs</a:t>
            </a:r>
            <a:r>
              <a:rPr lang="en-US" sz="3600" b="1" dirty="0"/>
              <a:t>)</a:t>
            </a:r>
          </a:p>
          <a:p>
            <a:pPr marL="0" indent="0">
              <a:buNone/>
            </a:pPr>
            <a:endParaRPr lang="en-US" sz="1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Wild/Feral Bees</a:t>
            </a:r>
          </a:p>
          <a:p>
            <a:pPr marL="0" indent="0">
              <a:buNone/>
            </a:pPr>
            <a:endParaRPr lang="en-US" sz="1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Swarms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837FB8-6D64-44CF-A60A-A366AAE3A4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1186" y="2538017"/>
            <a:ext cx="4386106" cy="30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0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0034-D530-47F5-913A-3E927F5D398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342900" lvl="1" indent="-342900"/>
            <a:r>
              <a:rPr lang="en-US" dirty="0"/>
              <a:t>Leave Hive Alone for 3-5 days, then open and check to make sure queen was released.</a:t>
            </a:r>
          </a:p>
          <a:p>
            <a:pPr marL="342900" lvl="1" indent="-342900"/>
            <a:r>
              <a:rPr lang="en-US" dirty="0"/>
              <a:t>Remove empty queen cage and close</a:t>
            </a:r>
          </a:p>
          <a:p>
            <a:pPr marL="0" lvl="1" indent="0">
              <a:buNone/>
            </a:pPr>
            <a:r>
              <a:rPr lang="en-US" dirty="0"/>
              <a:t>     the hive up.</a:t>
            </a:r>
          </a:p>
          <a:p>
            <a:pPr marL="342900" lvl="1" indent="-342900"/>
            <a:r>
              <a:rPr lang="en-US" dirty="0"/>
              <a:t>Leave hive alone for the next 14 days</a:t>
            </a:r>
          </a:p>
          <a:p>
            <a:pPr marL="0" lvl="1" indent="0">
              <a:buNone/>
            </a:pPr>
            <a:r>
              <a:rPr lang="en-US" dirty="0"/>
              <a:t>     except to add syrup to feeder.</a:t>
            </a:r>
          </a:p>
          <a:p>
            <a:pPr marL="0" lvl="1" indent="0">
              <a:buNone/>
            </a:pPr>
            <a:endParaRPr lang="en-US" dirty="0"/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en-US" sz="4800" dirty="0"/>
              <a:t>FEED THE BEES!!!</a:t>
            </a:r>
          </a:p>
          <a:p>
            <a:pPr marL="0" lvl="3" indent="0">
              <a:buNone/>
            </a:pPr>
            <a:r>
              <a:rPr lang="en-US" sz="2800" dirty="0">
                <a:hlinkClick r:id="rId2"/>
              </a:rPr>
              <a:t>https://www.youtube.com/watch?v=MZknUirqbQk</a:t>
            </a:r>
            <a:r>
              <a:rPr lang="en-US" sz="2800" dirty="0"/>
              <a:t> </a:t>
            </a:r>
          </a:p>
          <a:p>
            <a:pPr marL="0" lvl="3" indent="0">
              <a:buNone/>
            </a:pPr>
            <a:endParaRPr lang="en-US" sz="4800" dirty="0"/>
          </a:p>
          <a:p>
            <a:pPr marL="914400" lvl="3" indent="0">
              <a:buNone/>
            </a:pPr>
            <a:endParaRPr lang="en-US" sz="3600" dirty="0"/>
          </a:p>
          <a:p>
            <a:pPr marL="914400" lvl="3" indent="0">
              <a:buNone/>
            </a:pP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B7941E-9D1D-4F21-8984-77590238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Packaged Bees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A4F4B8-255F-4F67-8B9B-9FA01B03BDF6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b="5802"/>
          <a:stretch>
            <a:fillRect/>
          </a:stretch>
        </p:blipFill>
        <p:spPr>
          <a:xfrm>
            <a:off x="6030681" y="2380343"/>
            <a:ext cx="4998625" cy="274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8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NUCLEUS 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b="1" dirty="0"/>
              <a:t>Nucleus Hive</a:t>
            </a:r>
          </a:p>
          <a:p>
            <a:pPr marL="0" indent="0" algn="ctr">
              <a:buNone/>
            </a:pPr>
            <a:r>
              <a:rPr lang="en-US" sz="9600" b="1" dirty="0"/>
              <a:t>aka: A NUC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974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2DD3-07E8-4878-84D7-C53F48A368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Nucleus Hive (aka: NUC)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C5A1-AF68-4A1E-A19A-F2C79A4E5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4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What is a Nucleus Hive?</a:t>
            </a:r>
          </a:p>
          <a:p>
            <a:r>
              <a:rPr lang="en-US" dirty="0"/>
              <a:t>Consists of 5 frames of drawn comb that contain:</a:t>
            </a:r>
          </a:p>
          <a:p>
            <a:pPr lvl="1"/>
            <a:r>
              <a:rPr lang="en-US" dirty="0"/>
              <a:t>Adult bees</a:t>
            </a:r>
          </a:p>
          <a:p>
            <a:pPr lvl="1"/>
            <a:r>
              <a:rPr lang="en-US" dirty="0"/>
              <a:t>Eggs</a:t>
            </a:r>
          </a:p>
          <a:p>
            <a:pPr lvl="1"/>
            <a:r>
              <a:rPr lang="en-US" dirty="0"/>
              <a:t>Larvae		2 frames</a:t>
            </a:r>
          </a:p>
          <a:p>
            <a:pPr lvl="1"/>
            <a:r>
              <a:rPr lang="en-US" dirty="0"/>
              <a:t>Capped brood</a:t>
            </a:r>
          </a:p>
          <a:p>
            <a:pPr lvl="1"/>
            <a:r>
              <a:rPr lang="en-US" dirty="0"/>
              <a:t>Laying Queen</a:t>
            </a:r>
          </a:p>
          <a:p>
            <a:pPr lvl="1"/>
            <a:r>
              <a:rPr lang="en-US" dirty="0"/>
              <a:t>Honey Stores……1 frame		</a:t>
            </a:r>
          </a:p>
          <a:p>
            <a:pPr lvl="1"/>
            <a:r>
              <a:rPr lang="en-US" dirty="0"/>
              <a:t>Pollen Stores…...1 frame</a:t>
            </a:r>
          </a:p>
          <a:p>
            <a:pPr lvl="1"/>
            <a:r>
              <a:rPr lang="en-US" dirty="0"/>
              <a:t>Foundation………1 frame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73DD0BD-AB87-47B6-A3F3-730FBA92D1AC}"/>
              </a:ext>
            </a:extLst>
          </p:cNvPr>
          <p:cNvSpPr/>
          <p:nvPr/>
        </p:nvSpPr>
        <p:spPr>
          <a:xfrm>
            <a:off x="3357639" y="2917371"/>
            <a:ext cx="145142" cy="18904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E8B93268-F908-4A96-AE0B-180CE479D2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10" y="2854354"/>
            <a:ext cx="2533975" cy="320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38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NUCLEUS HIVE (aka: NUC)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/>
              <a:t>PROS of a NUC</a:t>
            </a:r>
          </a:p>
        </p:txBody>
      </p:sp>
    </p:spTree>
    <p:extLst>
      <p:ext uri="{BB962C8B-B14F-4D97-AF65-F5344CB8AC3E}">
        <p14:creationId xmlns:p14="http://schemas.microsoft.com/office/powerpoint/2010/main" val="3237627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NUCLEUS HIVE (aka: NUC)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Pros of a Nuc</a:t>
            </a:r>
            <a:endParaRPr lang="en-US" sz="2400" dirty="0"/>
          </a:p>
          <a:p>
            <a:r>
              <a:rPr lang="en-US" sz="2400" dirty="0"/>
              <a:t>It is a fully functional hive:</a:t>
            </a:r>
          </a:p>
          <a:p>
            <a:pPr lvl="1"/>
            <a:r>
              <a:rPr lang="en-US" dirty="0"/>
              <a:t>Laying Queen</a:t>
            </a:r>
          </a:p>
          <a:p>
            <a:pPr lvl="1"/>
            <a:r>
              <a:rPr lang="en-US" dirty="0"/>
              <a:t>Worker Bees</a:t>
            </a:r>
          </a:p>
          <a:p>
            <a:pPr lvl="1"/>
            <a:r>
              <a:rPr lang="en-US" dirty="0"/>
              <a:t>Eggs, Larvae, Capped Brood		</a:t>
            </a:r>
          </a:p>
          <a:p>
            <a:pPr lvl="1"/>
            <a:r>
              <a:rPr lang="en-US" dirty="0"/>
              <a:t>Drawn Comb</a:t>
            </a:r>
          </a:p>
          <a:p>
            <a:pPr lvl="1"/>
            <a:r>
              <a:rPr lang="en-US" dirty="0"/>
              <a:t>Honey Stores</a:t>
            </a:r>
          </a:p>
          <a:p>
            <a:pPr lvl="1"/>
            <a:r>
              <a:rPr lang="en-US" dirty="0"/>
              <a:t>Pollen Stores</a:t>
            </a:r>
          </a:p>
          <a:p>
            <a:pPr lvl="1"/>
            <a:r>
              <a:rPr lang="en-US" dirty="0"/>
              <a:t>Produces surplus honey</a:t>
            </a:r>
          </a:p>
        </p:txBody>
      </p:sp>
      <p:pic>
        <p:nvPicPr>
          <p:cNvPr id="7" name="Picture 6" descr="Image result for nuc hive photos">
            <a:extLst>
              <a:ext uri="{FF2B5EF4-FFF2-40B4-BE49-F238E27FC236}">
                <a16:creationId xmlns:a16="http://schemas.microsoft.com/office/drawing/2014/main" id="{F276D5ED-98F2-448D-B59C-64FC00D753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80" y="2650111"/>
            <a:ext cx="5007429" cy="3063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315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NUCLEUS HIVE (aka: NUC)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Pros of a Nuc, cont.</a:t>
            </a:r>
          </a:p>
          <a:p>
            <a:r>
              <a:rPr lang="en-US" sz="2400" dirty="0"/>
              <a:t>Easy way to get a hive going.</a:t>
            </a:r>
          </a:p>
          <a:p>
            <a:r>
              <a:rPr lang="en-US" sz="2400" dirty="0"/>
              <a:t>Usually cared for by an expert</a:t>
            </a:r>
          </a:p>
          <a:p>
            <a:r>
              <a:rPr lang="en-US" sz="2400" dirty="0"/>
              <a:t>Are available locally (assistance)</a:t>
            </a:r>
          </a:p>
          <a:p>
            <a:r>
              <a:rPr lang="en-US" sz="2400" dirty="0"/>
              <a:t>Easy to transfer into hive body.	</a:t>
            </a:r>
          </a:p>
          <a:p>
            <a:r>
              <a:rPr lang="en-US" sz="2400" dirty="0"/>
              <a:t>Included all ages of bees</a:t>
            </a:r>
          </a:p>
          <a:p>
            <a:r>
              <a:rPr lang="en-US" sz="2400" dirty="0"/>
              <a:t>Quicker turn around than a package:</a:t>
            </a:r>
          </a:p>
          <a:p>
            <a:pPr lvl="1"/>
            <a:r>
              <a:rPr lang="en-US" sz="2000" dirty="0"/>
              <a:t>New bees emerge immediately</a:t>
            </a:r>
          </a:p>
          <a:p>
            <a:pPr marL="228600" lvl="1"/>
            <a:r>
              <a:rPr lang="en-US" dirty="0"/>
              <a:t>Easy to transport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89B34-0E4E-492A-8E4D-BB097791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75" y="2545141"/>
            <a:ext cx="3212495" cy="32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26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NUCLEUS HIVE (aka: NUC)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/>
              <a:t>CONS of a NUC</a:t>
            </a:r>
          </a:p>
        </p:txBody>
      </p:sp>
    </p:spTree>
    <p:extLst>
      <p:ext uri="{BB962C8B-B14F-4D97-AF65-F5344CB8AC3E}">
        <p14:creationId xmlns:p14="http://schemas.microsoft.com/office/powerpoint/2010/main" val="3157083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NUCLEUS HIVE (aka: NUC)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Cons of a Nuc</a:t>
            </a:r>
          </a:p>
          <a:p>
            <a:r>
              <a:rPr lang="en-US" sz="2400" dirty="0"/>
              <a:t>Nuc box and frames (if not new) may contain</a:t>
            </a:r>
          </a:p>
          <a:p>
            <a:pPr marL="0" indent="0">
              <a:buNone/>
            </a:pPr>
            <a:r>
              <a:rPr lang="en-US" sz="2400" dirty="0"/>
              <a:t>    disease or pesticide residue.</a:t>
            </a:r>
          </a:p>
          <a:p>
            <a:r>
              <a:rPr lang="en-US" sz="2400" dirty="0"/>
              <a:t>Queen could be old of poor quality.</a:t>
            </a:r>
          </a:p>
          <a:p>
            <a:r>
              <a:rPr lang="en-US" sz="2400" dirty="0"/>
              <a:t>Bees may require additional feeding and/or medication.</a:t>
            </a:r>
          </a:p>
          <a:p>
            <a:r>
              <a:rPr lang="en-US" sz="2400" dirty="0"/>
              <a:t>Nuc may be infested with mites or small hive beetles.</a:t>
            </a:r>
          </a:p>
          <a:p>
            <a:r>
              <a:rPr lang="en-US" sz="2400" dirty="0"/>
              <a:t>Additional equipment is need if Nuc grows fast.</a:t>
            </a:r>
          </a:p>
          <a:p>
            <a:r>
              <a:rPr lang="en-US" sz="2400" dirty="0"/>
              <a:t>More expensive than a Package.</a:t>
            </a:r>
          </a:p>
        </p:txBody>
      </p:sp>
      <p:pic>
        <p:nvPicPr>
          <p:cNvPr id="5" name="Picture 4" descr="Image result for nuc hive photos">
            <a:extLst>
              <a:ext uri="{FF2B5EF4-FFF2-40B4-BE49-F238E27FC236}">
                <a16:creationId xmlns:a16="http://schemas.microsoft.com/office/drawing/2014/main" id="{2416CFBE-7A18-4A1F-A2FB-F87C172C14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91" y="2192300"/>
            <a:ext cx="2956077" cy="3617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639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A NUC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/>
          <a:lstStyle/>
          <a:p>
            <a:pPr marL="457200" lvl="1" indent="0" algn="ctr">
              <a:buNone/>
            </a:pPr>
            <a:r>
              <a:rPr lang="en-US" sz="4000" b="1" dirty="0"/>
              <a:t>BEFORE</a:t>
            </a:r>
            <a:r>
              <a:rPr lang="en-US" sz="4000" dirty="0"/>
              <a:t> the NUC Arrives</a:t>
            </a:r>
          </a:p>
          <a:p>
            <a:pPr lvl="1"/>
            <a:r>
              <a:rPr lang="en-US" dirty="0"/>
              <a:t>All equipment should be readied and placed </a:t>
            </a:r>
            <a:r>
              <a:rPr lang="en-US" b="1" dirty="0"/>
              <a:t>WELL BEFORE </a:t>
            </a:r>
            <a:r>
              <a:rPr lang="en-US" dirty="0"/>
              <a:t>the nuc arrives.</a:t>
            </a:r>
          </a:p>
          <a:p>
            <a:pPr lvl="1"/>
            <a:r>
              <a:rPr lang="en-US" dirty="0"/>
              <a:t>Place entrance reducer with small opening into bottom board.</a:t>
            </a:r>
          </a:p>
          <a:p>
            <a:pPr lvl="1"/>
            <a:r>
              <a:rPr lang="en-US" dirty="0"/>
              <a:t>Open the full-size hive box and remove</a:t>
            </a:r>
          </a:p>
          <a:p>
            <a:pPr marL="457200" lvl="1" indent="0">
              <a:buNone/>
            </a:pPr>
            <a:r>
              <a:rPr lang="en-US" dirty="0"/>
              <a:t>    all frames of foundation from the hive body.</a:t>
            </a:r>
          </a:p>
          <a:p>
            <a:pPr lvl="1"/>
            <a:r>
              <a:rPr lang="en-US" dirty="0"/>
              <a:t>Slowly open the nuc box.</a:t>
            </a:r>
          </a:p>
          <a:p>
            <a:pPr lvl="1"/>
            <a:r>
              <a:rPr lang="en-US" dirty="0"/>
              <a:t>Slowly transfer each frame (in the same order)	 	</a:t>
            </a:r>
          </a:p>
          <a:p>
            <a:pPr marL="457200" lvl="1" indent="0">
              <a:buNone/>
            </a:pPr>
            <a:r>
              <a:rPr lang="en-US" dirty="0"/>
              <a:t>    from the nuc box into the </a:t>
            </a:r>
            <a:r>
              <a:rPr lang="en-US" b="1" u="sng" dirty="0"/>
              <a:t>center</a:t>
            </a:r>
            <a:r>
              <a:rPr lang="en-US" dirty="0"/>
              <a:t> of the hive body.</a:t>
            </a:r>
          </a:p>
          <a:p>
            <a:pPr lvl="1"/>
            <a:r>
              <a:rPr lang="en-US" dirty="0"/>
              <a:t>Fill out the edges of the hive body</a:t>
            </a:r>
          </a:p>
          <a:p>
            <a:pPr marL="457200" lvl="1" indent="0">
              <a:buNone/>
            </a:pPr>
            <a:r>
              <a:rPr lang="en-US" dirty="0"/>
              <a:t>    with frames of foundation.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Image result for nuc hive photos">
            <a:extLst>
              <a:ext uri="{FF2B5EF4-FFF2-40B4-BE49-F238E27FC236}">
                <a16:creationId xmlns:a16="http://schemas.microsoft.com/office/drawing/2014/main" id="{71BD5BC3-2F47-4F40-9FEF-7B459A742B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2" y="3429000"/>
            <a:ext cx="3217333" cy="2569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266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INSTALLING A NUC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Here was my setup when I installed my </a:t>
            </a:r>
            <a:r>
              <a:rPr lang="en-US" sz="2400" dirty="0" err="1"/>
              <a:t>Nucs</a:t>
            </a:r>
            <a:r>
              <a:rPr lang="en-US" sz="2400" dirty="0"/>
              <a:t>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2EEF8BA-5C81-4BB7-BA0D-A5968C80B80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2440" y="2427064"/>
            <a:ext cx="4054626" cy="3148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4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F387-2404-4635-9A96-7FEEF39A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772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64F86-1524-42F8-944E-6847AFF10E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What is a Package?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screened box containing several</a:t>
            </a:r>
          </a:p>
          <a:p>
            <a:pPr marL="0" indent="0">
              <a:buNone/>
            </a:pPr>
            <a:r>
              <a:rPr lang="en-US" dirty="0"/>
              <a:t>  pounds of bees, food, and a queen.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Usually shipped from southern</a:t>
            </a:r>
          </a:p>
          <a:p>
            <a:pPr marL="0" indent="0">
              <a:buNone/>
            </a:pPr>
            <a:r>
              <a:rPr lang="en-US" dirty="0"/>
              <a:t>  states, Hawaii, or California.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age result for caged queen bee photo">
            <a:extLst>
              <a:ext uri="{FF2B5EF4-FFF2-40B4-BE49-F238E27FC236}">
                <a16:creationId xmlns:a16="http://schemas.microsoft.com/office/drawing/2014/main" id="{9F9460B9-8C05-4400-AAE8-55A4D33623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48" y="2655947"/>
            <a:ext cx="4160377" cy="3019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870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NUCLEUS HIVE (aka: NUC)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2400" dirty="0"/>
              <a:t>Place pollen patty on top bars.</a:t>
            </a:r>
          </a:p>
          <a:p>
            <a:r>
              <a:rPr lang="en-US" sz="2400" dirty="0"/>
              <a:t>Place the inner cover on hive body.</a:t>
            </a:r>
          </a:p>
          <a:p>
            <a:r>
              <a:rPr lang="en-US" sz="2400" dirty="0"/>
              <a:t>Place feeder on inner cover.</a:t>
            </a:r>
          </a:p>
          <a:p>
            <a:r>
              <a:rPr lang="en-US" sz="2400" dirty="0"/>
              <a:t>Place box around feeder.</a:t>
            </a:r>
          </a:p>
          <a:p>
            <a:r>
              <a:rPr lang="en-US" sz="2400" dirty="0"/>
              <a:t>Place telescoping cover on top of	</a:t>
            </a:r>
          </a:p>
          <a:p>
            <a:pPr marL="0" indent="0">
              <a:buNone/>
            </a:pPr>
            <a:r>
              <a:rPr lang="en-US" sz="2400" dirty="0"/>
              <a:t>   YOUR NEW BEEHIVE!!!!!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FEED THE BEES!!!</a:t>
            </a:r>
          </a:p>
          <a:p>
            <a:pPr marL="0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6" name="Picture 5" descr="Image result for one brood box beehive with feeder box photo">
            <a:extLst>
              <a:ext uri="{FF2B5EF4-FFF2-40B4-BE49-F238E27FC236}">
                <a16:creationId xmlns:a16="http://schemas.microsoft.com/office/drawing/2014/main" id="{C23FBEC5-FC4C-47D7-9EFB-36D2B07181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81" y="2152952"/>
            <a:ext cx="3967238" cy="3594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66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62" y="345772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Feral Bees (FREE!)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342900" lvl="1" indent="-342900"/>
            <a:r>
              <a:rPr lang="en-US" dirty="0"/>
              <a:t>Bees naturally live in a tree trunk.</a:t>
            </a:r>
          </a:p>
          <a:p>
            <a:pPr marL="342900" lvl="1" indent="-342900"/>
            <a:r>
              <a:rPr lang="en-US" dirty="0"/>
              <a:t>Known as feral bees or a feral colony.</a:t>
            </a:r>
          </a:p>
          <a:p>
            <a:pPr marL="342900" lvl="1" indent="-342900"/>
            <a:r>
              <a:rPr lang="en-US" dirty="0"/>
              <a:t>Feral colonies are unmanaged.</a:t>
            </a:r>
          </a:p>
          <a:p>
            <a:pPr marL="342900" lvl="1" indent="-342900"/>
            <a:r>
              <a:rPr lang="en-US" dirty="0"/>
              <a:t>Pose a significant risk of mites and disease.</a:t>
            </a:r>
          </a:p>
          <a:p>
            <a:pPr marL="0" lvl="1" indent="0">
              <a:buNone/>
            </a:pPr>
            <a:r>
              <a:rPr lang="en-US" dirty="0"/>
              <a:t>		</a:t>
            </a:r>
            <a:r>
              <a:rPr lang="en-US" sz="4800" b="1" dirty="0"/>
              <a:t>AND…</a:t>
            </a:r>
            <a:endParaRPr lang="en-US" dirty="0"/>
          </a:p>
          <a:p>
            <a:pPr marL="342900" lvl="1" indent="-342900"/>
            <a:r>
              <a:rPr lang="en-US" dirty="0"/>
              <a:t>Generally have to cut the tree down and</a:t>
            </a:r>
          </a:p>
          <a:p>
            <a:pPr marL="0" lvl="1" indent="0">
              <a:buNone/>
            </a:pPr>
            <a:r>
              <a:rPr lang="en-US" dirty="0"/>
              <a:t>     open trunk to remove the bees and queen.</a:t>
            </a:r>
          </a:p>
        </p:txBody>
      </p:sp>
      <p:pic>
        <p:nvPicPr>
          <p:cNvPr id="5" name="Picture 4" descr="Bees in a Tree Trunk ">
            <a:extLst>
              <a:ext uri="{FF2B5EF4-FFF2-40B4-BE49-F238E27FC236}">
                <a16:creationId xmlns:a16="http://schemas.microsoft.com/office/drawing/2014/main" id="{FFF3A9D7-0A2B-42C5-9990-297BCBB735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981389"/>
            <a:ext cx="3478590" cy="403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688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62" y="345772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Swarms (FREE!)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342900" lvl="1" indent="-342900"/>
            <a:r>
              <a:rPr lang="en-US" dirty="0"/>
              <a:t>Swarms are the way bees naturally propagate.</a:t>
            </a:r>
          </a:p>
          <a:p>
            <a:pPr marL="0" lvl="1" indent="0">
              <a:buNone/>
            </a:pPr>
            <a:endParaRPr lang="en-US" dirty="0"/>
          </a:p>
          <a:p>
            <a:pPr marL="342900" lvl="1" indent="-342900"/>
            <a:r>
              <a:rPr lang="en-US" dirty="0"/>
              <a:t>Swarms come from established colonies.</a:t>
            </a:r>
          </a:p>
          <a:p>
            <a:pPr marL="457200" lvl="2" indent="0">
              <a:buNone/>
            </a:pPr>
            <a:r>
              <a:rPr lang="en-US" dirty="0"/>
              <a:t>(either feral or managed)</a:t>
            </a:r>
          </a:p>
          <a:p>
            <a:pPr marL="457200" lvl="2" indent="0">
              <a:buNone/>
            </a:pPr>
            <a:endParaRPr lang="en-US" dirty="0"/>
          </a:p>
          <a:p>
            <a:pPr marL="342900" lvl="1" indent="-342900"/>
            <a:r>
              <a:rPr lang="en-US" dirty="0"/>
              <a:t>The queen and ~1/2 the bees leave the hive.</a:t>
            </a:r>
          </a:p>
          <a:p>
            <a:pPr marL="0" lvl="1" indent="0">
              <a:buNone/>
            </a:pPr>
            <a:r>
              <a:rPr lang="en-US" dirty="0"/>
              <a:t>      and land somewhere nearby.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8747B-9133-465D-92BA-60863519A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39" y="2068879"/>
            <a:ext cx="3363468" cy="37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89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62" y="345772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Swarms (FREE BEES!)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/>
              <a:t>If your lucky enough you can catch the </a:t>
            </a:r>
          </a:p>
          <a:p>
            <a:pPr marL="0" indent="0">
              <a:buNone/>
            </a:pPr>
            <a:r>
              <a:rPr lang="en-US" sz="3200" dirty="0"/>
              <a:t>    actual swarm itself!	</a:t>
            </a: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6" name="Picture 5" descr="Image result for shaking a swarm from branch photo">
            <a:extLst>
              <a:ext uri="{FF2B5EF4-FFF2-40B4-BE49-F238E27FC236}">
                <a16:creationId xmlns:a16="http://schemas.microsoft.com/office/drawing/2014/main" id="{F88592D4-FE68-46F2-93FD-F2D77E927C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43" y="1988646"/>
            <a:ext cx="3036480" cy="402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90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62" y="345772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Swarms and Feral Bees (FREE!)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342900" lvl="1" indent="-342900"/>
            <a:r>
              <a:rPr lang="en-US" dirty="0"/>
              <a:t>You can catch swarms in a swarm trap.	</a:t>
            </a:r>
          </a:p>
        </p:txBody>
      </p:sp>
      <p:pic>
        <p:nvPicPr>
          <p:cNvPr id="7" name="Picture 6" descr="Image result for honey bee swarm trap photos">
            <a:extLst>
              <a:ext uri="{FF2B5EF4-FFF2-40B4-BE49-F238E27FC236}">
                <a16:creationId xmlns:a16="http://schemas.microsoft.com/office/drawing/2014/main" id="{957EE550-3F09-41F6-9F51-3CA7411A44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76" y="2873829"/>
            <a:ext cx="4441371" cy="303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0DABBDC8-4B8F-4620-AA87-BB5A914572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3" y="2873829"/>
            <a:ext cx="2586234" cy="3094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387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9E5-B649-4FEB-B89C-8EC5503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62" y="345772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Welcome to the Fascinating World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of Honey Bees!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9EBA-B330-4393-ADBD-5EDC020BFA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QUESTIONS?????</a:t>
            </a:r>
          </a:p>
        </p:txBody>
      </p:sp>
      <p:pic>
        <p:nvPicPr>
          <p:cNvPr id="8" name="Picture 7" descr="C:\Users\cheat\AppData\Local\Microsoft\Windows\INetCache\Content.MSO\D0D9D620.tmp">
            <a:extLst>
              <a:ext uri="{FF2B5EF4-FFF2-40B4-BE49-F238E27FC236}">
                <a16:creationId xmlns:a16="http://schemas.microsoft.com/office/drawing/2014/main" id="{85B45A38-7D99-4695-A444-4E9BE9CCEA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85" y="2531987"/>
            <a:ext cx="3593163" cy="3493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08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27D5-DDD7-4781-BA46-D4F48D0BE7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5140-43BA-4DD1-8CDD-48FCFEB1B7A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b="1" dirty="0"/>
              <a:t>PROS of a Package</a:t>
            </a:r>
          </a:p>
        </p:txBody>
      </p:sp>
    </p:spTree>
    <p:extLst>
      <p:ext uri="{BB962C8B-B14F-4D97-AF65-F5344CB8AC3E}">
        <p14:creationId xmlns:p14="http://schemas.microsoft.com/office/powerpoint/2010/main" val="157000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03D0-AD6C-42EA-8887-11846BD550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Bees, cont.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0875-3A7C-40D6-B9E3-BD2E28E0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Pros of a Package</a:t>
            </a:r>
          </a:p>
          <a:p>
            <a:r>
              <a:rPr lang="en-US" dirty="0"/>
              <a:t>Will get bees earlier in the spring.</a:t>
            </a:r>
          </a:p>
          <a:p>
            <a:pPr marL="457200" lvl="1" indent="0">
              <a:buNone/>
            </a:pPr>
            <a:r>
              <a:rPr lang="en-US" dirty="0"/>
              <a:t>(Bees should be ordered in Dec or Jan)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Easier for Beginners to work: fewer bees.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More adult bees than in a nucleus colony.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Certified as apparently healthy (mite free).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bee package photo">
            <a:extLst>
              <a:ext uri="{FF2B5EF4-FFF2-40B4-BE49-F238E27FC236}">
                <a16:creationId xmlns:a16="http://schemas.microsoft.com/office/drawing/2014/main" id="{2DB0AC4A-79A1-44EA-85D2-6AB6A86F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81" y="2767579"/>
            <a:ext cx="3838222" cy="24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B271-8EC7-43CA-ADC7-B0CF64DDF0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Bees, cont.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1DD43-E563-430F-B701-14D8D0469F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Pros of a Package</a:t>
            </a:r>
          </a:p>
          <a:p>
            <a:r>
              <a:rPr lang="en-US" dirty="0"/>
              <a:t>No Brood Disease.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Easy to obtain a replacement queen.	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Less Expensive than a NUC.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 result for packaged bees photos">
            <a:extLst>
              <a:ext uri="{FF2B5EF4-FFF2-40B4-BE49-F238E27FC236}">
                <a16:creationId xmlns:a16="http://schemas.microsoft.com/office/drawing/2014/main" id="{DF3CD1AF-836D-4BB5-AD7F-7B45AB6E2B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63" y="2658987"/>
            <a:ext cx="3325539" cy="2653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12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27D5-DDD7-4781-BA46-D4F48D0BE7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5140-43BA-4DD1-8CDD-48FCFEB1B7A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b="1" dirty="0"/>
              <a:t>CONS of a Package</a:t>
            </a:r>
          </a:p>
        </p:txBody>
      </p:sp>
    </p:spTree>
    <p:extLst>
      <p:ext uri="{BB962C8B-B14F-4D97-AF65-F5344CB8AC3E}">
        <p14:creationId xmlns:p14="http://schemas.microsoft.com/office/powerpoint/2010/main" val="375899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4081-1CAF-49D1-945E-773583ED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773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Bees, cont.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592D-C914-4FE0-8D13-21085A74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495" y="1849816"/>
            <a:ext cx="10515600" cy="4351338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/>
              <a:t>Cons of a Package</a:t>
            </a:r>
          </a:p>
          <a:p>
            <a:r>
              <a:rPr lang="en-US" sz="2400" dirty="0"/>
              <a:t>Queen could become injured or lost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due to stress of shipment.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Bees have a foreign queen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(from a queen bank).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There is no drawn comb.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Drifting is common.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Image result for packaged bees photo">
            <a:extLst>
              <a:ext uri="{FF2B5EF4-FFF2-40B4-BE49-F238E27FC236}">
                <a16:creationId xmlns:a16="http://schemas.microsoft.com/office/drawing/2014/main" id="{D76AE7C5-F1D6-41BE-8800-DA271FBE4C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1" y="2570237"/>
            <a:ext cx="4104881" cy="260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70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1667-EDCF-47B1-A14D-13A2E055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Packaged Bees,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9F5CE-3BC2-4FE8-B2FC-27370F0D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Cons of a Package, cont.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There are no eggs, larvae, or capped brood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until queen starts to lay (needs drawn comb).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r>
              <a:rPr lang="en-US" sz="2400" dirty="0"/>
              <a:t>No new bees until new adult bees emerge </a:t>
            </a:r>
          </a:p>
          <a:p>
            <a:pPr marL="0" indent="0">
              <a:buNone/>
            </a:pPr>
            <a:r>
              <a:rPr lang="en-US" sz="2400"/>
              <a:t>    in</a:t>
            </a:r>
            <a:r>
              <a:rPr lang="en-US" sz="2400" dirty="0"/>
              <a:t> </a:t>
            </a:r>
            <a:r>
              <a:rPr lang="en-US" sz="2400"/>
              <a:t>21 days.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Success depends on the weather:</a:t>
            </a:r>
          </a:p>
          <a:p>
            <a:pPr lvl="1"/>
            <a:r>
              <a:rPr lang="en-US" dirty="0"/>
              <a:t>Too cold- bees will not feed and could starve.</a:t>
            </a:r>
          </a:p>
          <a:p>
            <a:pPr marL="457200" lvl="1" indent="0">
              <a:buNone/>
            </a:pPr>
            <a:endParaRPr lang="en-US" sz="1200" dirty="0"/>
          </a:p>
          <a:p>
            <a:pPr marL="228600" lvl="1"/>
            <a:r>
              <a:rPr lang="en-US" dirty="0"/>
              <a:t>Bees may not forage if too cold.</a:t>
            </a:r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285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1106</Words>
  <Application>Microsoft Office PowerPoint</Application>
  <PresentationFormat>Widescreen</PresentationFormat>
  <Paragraphs>275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Getting Your First Bees </vt:lpstr>
      <vt:lpstr>Where Will You Get Your Bees?</vt:lpstr>
      <vt:lpstr>Packaged Bees</vt:lpstr>
      <vt:lpstr>Packaged Bees, cont.</vt:lpstr>
      <vt:lpstr>Packaged Bees, cont.</vt:lpstr>
      <vt:lpstr>Packaged Bees, cont.</vt:lpstr>
      <vt:lpstr>Packaged Bees, cont.</vt:lpstr>
      <vt:lpstr>Packaged Bees, cont.</vt:lpstr>
      <vt:lpstr>Packaged Bees, cont.</vt:lpstr>
      <vt:lpstr>Packaged Bees, cont.</vt:lpstr>
      <vt:lpstr>Packaged Bees, cont.</vt:lpstr>
      <vt:lpstr>Installing Packaged Bees</vt:lpstr>
      <vt:lpstr>Installing Packaged Bees</vt:lpstr>
      <vt:lpstr>Installing Packaged Bees</vt:lpstr>
      <vt:lpstr>Installing Packaged Bees</vt:lpstr>
      <vt:lpstr>Installing Packaged Bees</vt:lpstr>
      <vt:lpstr>Installing Packaged Bees</vt:lpstr>
      <vt:lpstr>Installing Packaged Bees</vt:lpstr>
      <vt:lpstr>Installing Packaged Bees</vt:lpstr>
      <vt:lpstr>Installing Packaged Bees</vt:lpstr>
      <vt:lpstr>NUCLEUS HIVE</vt:lpstr>
      <vt:lpstr>Nucleus Hive (aka: NUC)</vt:lpstr>
      <vt:lpstr>NUCLEUS HIVE (aka: NUC)</vt:lpstr>
      <vt:lpstr>NUCLEUS HIVE (aka: NUC)</vt:lpstr>
      <vt:lpstr>NUCLEUS HIVE (aka: NUC)</vt:lpstr>
      <vt:lpstr>NUCLEUS HIVE (aka: NUC)</vt:lpstr>
      <vt:lpstr>NUCLEUS HIVE (aka: NUC)</vt:lpstr>
      <vt:lpstr>INSTALLING A NUC</vt:lpstr>
      <vt:lpstr>INSTALLING A NUC</vt:lpstr>
      <vt:lpstr>NUCLEUS HIVE (aka: NUC)</vt:lpstr>
      <vt:lpstr>Feral Bees (FREE!)</vt:lpstr>
      <vt:lpstr>Swarms (FREE!)</vt:lpstr>
      <vt:lpstr>Swarms (FREE BEES!)</vt:lpstr>
      <vt:lpstr>Swarms and Feral Bees (FREE!)</vt:lpstr>
      <vt:lpstr>Welcome to the Fascinating World  of Honey Bees!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Your First Bees</dc:title>
  <dc:creator>Christopher Heathcote</dc:creator>
  <cp:lastModifiedBy>Christopher Heathcote</cp:lastModifiedBy>
  <cp:revision>100</cp:revision>
  <dcterms:created xsi:type="dcterms:W3CDTF">2019-10-27T19:48:29Z</dcterms:created>
  <dcterms:modified xsi:type="dcterms:W3CDTF">2019-11-01T21:37:34Z</dcterms:modified>
</cp:coreProperties>
</file>