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2" r:id="rId5"/>
    <p:sldId id="273" r:id="rId6"/>
    <p:sldId id="275" r:id="rId7"/>
    <p:sldId id="276" r:id="rId8"/>
    <p:sldId id="258" r:id="rId9"/>
    <p:sldId id="259" r:id="rId10"/>
    <p:sldId id="264" r:id="rId11"/>
    <p:sldId id="263" r:id="rId12"/>
    <p:sldId id="265" r:id="rId13"/>
    <p:sldId id="266" r:id="rId14"/>
    <p:sldId id="277" r:id="rId15"/>
    <p:sldId id="278" r:id="rId16"/>
    <p:sldId id="279" r:id="rId17"/>
    <p:sldId id="260" r:id="rId18"/>
    <p:sldId id="280" r:id="rId19"/>
    <p:sldId id="281" r:id="rId20"/>
    <p:sldId id="282" r:id="rId21"/>
    <p:sldId id="261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B87C-CDCD-430B-8640-FD15CDF4F61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0A8A-51CE-490A-914B-F0F56272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B87C-CDCD-430B-8640-FD15CDF4F61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0A8A-51CE-490A-914B-F0F56272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3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B87C-CDCD-430B-8640-FD15CDF4F61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0A8A-51CE-490A-914B-F0F56272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9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B87C-CDCD-430B-8640-FD15CDF4F61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0A8A-51CE-490A-914B-F0F56272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B87C-CDCD-430B-8640-FD15CDF4F61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0A8A-51CE-490A-914B-F0F56272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2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B87C-CDCD-430B-8640-FD15CDF4F61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0A8A-51CE-490A-914B-F0F56272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2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B87C-CDCD-430B-8640-FD15CDF4F61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0A8A-51CE-490A-914B-F0F56272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5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B87C-CDCD-430B-8640-FD15CDF4F61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0A8A-51CE-490A-914B-F0F56272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B87C-CDCD-430B-8640-FD15CDF4F61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0A8A-51CE-490A-914B-F0F56272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0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B87C-CDCD-430B-8640-FD15CDF4F61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0A8A-51CE-490A-914B-F0F56272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4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B87C-CDCD-430B-8640-FD15CDF4F61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0A8A-51CE-490A-914B-F0F56272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9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B87C-CDCD-430B-8640-FD15CDF4F61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60A8A-51CE-490A-914B-F0F56272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4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/>
          <a:lstStyle/>
          <a:p>
            <a:r>
              <a:rPr lang="en-US" b="1" dirty="0"/>
              <a:t>Spring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622" y="3462162"/>
            <a:ext cx="7861852" cy="21526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MCBA Short Course November 2019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Noam B. Katz</a:t>
            </a:r>
          </a:p>
        </p:txBody>
      </p:sp>
    </p:spTree>
    <p:extLst>
      <p:ext uri="{BB962C8B-B14F-4D97-AF65-F5344CB8AC3E}">
        <p14:creationId xmlns:p14="http://schemas.microsoft.com/office/powerpoint/2010/main" val="469929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Anticipating the Nectar Flow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Maximizing the field force of foragers is key. </a:t>
            </a:r>
          </a:p>
          <a:p>
            <a:r>
              <a:rPr lang="en-US" sz="2800" dirty="0"/>
              <a:t>Keep in mind the brood cycle:                                     </a:t>
            </a:r>
          </a:p>
          <a:p>
            <a:pPr marL="0" indent="0">
              <a:buNone/>
            </a:pPr>
            <a:r>
              <a:rPr lang="en-US" sz="2800" dirty="0"/>
              <a:t>          21 days from egg to adult worker bee</a:t>
            </a:r>
          </a:p>
          <a:p>
            <a:pPr marL="0" indent="0">
              <a:buNone/>
            </a:pPr>
            <a:r>
              <a:rPr lang="en-US" sz="2800" dirty="0"/>
              <a:t>          21 days from hatched bee to effective forager </a:t>
            </a:r>
          </a:p>
          <a:p>
            <a:r>
              <a:rPr lang="en-US" sz="2800" dirty="0"/>
              <a:t>Therefore, for a mid-May nectar flow, eggs must be laid before mid-March.</a:t>
            </a:r>
          </a:p>
          <a:p>
            <a:r>
              <a:rPr lang="en-US" sz="2800" dirty="0"/>
              <a:t>Eggs laid, in an over-wintered colony, after mid-May are largely superfluous with respect to honey production.</a:t>
            </a:r>
          </a:p>
        </p:txBody>
      </p:sp>
    </p:spTree>
    <p:extLst>
      <p:ext uri="{BB962C8B-B14F-4D97-AF65-F5344CB8AC3E}">
        <p14:creationId xmlns:p14="http://schemas.microsoft.com/office/powerpoint/2010/main" val="2233508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Nectar Flow in Maryland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03275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/>
              <a:t>Black Locust </a:t>
            </a:r>
          </a:p>
          <a:p>
            <a:r>
              <a:rPr lang="en-US" sz="3200" b="0" u="sng" dirty="0" err="1"/>
              <a:t>Robinia</a:t>
            </a:r>
            <a:r>
              <a:rPr lang="en-US" sz="3200" b="0" u="sng" dirty="0"/>
              <a:t> </a:t>
            </a:r>
            <a:r>
              <a:rPr lang="en-US" sz="3200" b="0" u="sng" dirty="0" err="1"/>
              <a:t>pseudoacacia</a:t>
            </a:r>
            <a:endParaRPr lang="en-US" sz="3200" b="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1489821" cy="198120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8200" y="1447800"/>
            <a:ext cx="4041775" cy="7620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Tulip Poplar </a:t>
            </a:r>
          </a:p>
          <a:p>
            <a:r>
              <a:rPr lang="en-US" sz="2600" b="0" u="sng" dirty="0"/>
              <a:t>Liriodendron</a:t>
            </a:r>
            <a:r>
              <a:rPr lang="en-US" sz="2600" b="0" dirty="0"/>
              <a:t> </a:t>
            </a:r>
            <a:r>
              <a:rPr lang="en-US" sz="2600" b="0" u="sng" dirty="0" err="1"/>
              <a:t>tulipifera</a:t>
            </a:r>
            <a:r>
              <a:rPr lang="en-US" sz="2600" b="0" dirty="0"/>
              <a:t> 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191000"/>
            <a:ext cx="2274903" cy="1924050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384" y="2438400"/>
            <a:ext cx="1693416" cy="20522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24379"/>
            <a:ext cx="2438400" cy="19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7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Supering</a:t>
            </a:r>
            <a:r>
              <a:rPr lang="en-US" sz="4000" dirty="0"/>
              <a:t> the Colony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 Top- or over-</a:t>
            </a:r>
            <a:r>
              <a:rPr lang="en-US" dirty="0" err="1"/>
              <a:t>supering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87825" cy="3997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</a:t>
            </a:r>
          </a:p>
          <a:p>
            <a:pPr marL="0" indent="0">
              <a:buNone/>
            </a:pPr>
            <a:r>
              <a:rPr lang="en-US" dirty="0"/>
              <a:t>      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sz="2600" b="1" dirty="0"/>
              <a:t>Empty super &gt;</a:t>
            </a:r>
          </a:p>
          <a:p>
            <a:pPr marL="0" indent="0">
              <a:buNone/>
            </a:pPr>
            <a:r>
              <a:rPr lang="en-US" sz="2600" dirty="0"/>
              <a:t>                 Super with honey</a:t>
            </a:r>
          </a:p>
          <a:p>
            <a:pPr marL="0" indent="0">
              <a:buNone/>
            </a:pPr>
            <a:r>
              <a:rPr lang="en-US" sz="2600" dirty="0"/>
              <a:t>                 Brood chamber</a:t>
            </a:r>
          </a:p>
          <a:p>
            <a:pPr marL="0" indent="0">
              <a:buNone/>
            </a:pPr>
            <a:r>
              <a:rPr lang="en-US" sz="2600" dirty="0"/>
              <a:t>                 Brood chamber</a:t>
            </a:r>
          </a:p>
          <a:p>
            <a:pPr marL="0" indent="0">
              <a:buNone/>
            </a:pPr>
            <a:r>
              <a:rPr lang="en-US" sz="2600" dirty="0"/>
              <a:t>               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Bottom- or under-</a:t>
            </a:r>
            <a:r>
              <a:rPr lang="en-US" dirty="0" err="1"/>
              <a:t>supering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67237" y="2174875"/>
            <a:ext cx="4424363" cy="361632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</a:t>
            </a:r>
            <a:r>
              <a:rPr lang="en-US" sz="2600" dirty="0"/>
              <a:t>Super with honey</a:t>
            </a:r>
          </a:p>
          <a:p>
            <a:pPr marL="0" indent="0">
              <a:buNone/>
            </a:pPr>
            <a:r>
              <a:rPr lang="en-US" sz="2600" dirty="0"/>
              <a:t>       </a:t>
            </a:r>
            <a:r>
              <a:rPr lang="en-US" sz="2600" b="1" dirty="0"/>
              <a:t>Empty super &gt;</a:t>
            </a:r>
          </a:p>
          <a:p>
            <a:pPr marL="0" indent="0">
              <a:buNone/>
            </a:pPr>
            <a:r>
              <a:rPr lang="en-US" sz="2600" dirty="0"/>
              <a:t>               (Queen excluder)</a:t>
            </a:r>
          </a:p>
          <a:p>
            <a:pPr marL="0" indent="0">
              <a:buNone/>
            </a:pPr>
            <a:r>
              <a:rPr lang="en-US" sz="2600" dirty="0"/>
              <a:t>               Brood chamber</a:t>
            </a:r>
          </a:p>
          <a:p>
            <a:pPr marL="0" indent="0">
              <a:buNone/>
            </a:pPr>
            <a:r>
              <a:rPr lang="en-US" sz="2600" dirty="0"/>
              <a:t>               Brood chamber    </a:t>
            </a:r>
          </a:p>
        </p:txBody>
      </p:sp>
    </p:spTree>
    <p:extLst>
      <p:ext uri="{BB962C8B-B14F-4D97-AF65-F5344CB8AC3E}">
        <p14:creationId xmlns:p14="http://schemas.microsoft.com/office/powerpoint/2010/main" val="216570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One way to keep supers straight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" t="15483" r="19924" b="10322"/>
          <a:stretch/>
        </p:blipFill>
        <p:spPr>
          <a:xfrm>
            <a:off x="836439" y="1752600"/>
            <a:ext cx="3072559" cy="41910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- Only medium boxes for all hive components</a:t>
            </a:r>
            <a:endParaRPr lang="en-US" sz="1200" dirty="0"/>
          </a:p>
          <a:p>
            <a:pPr marL="0" indent="0">
              <a:buNone/>
            </a:pPr>
            <a:r>
              <a:rPr lang="en-US" dirty="0"/>
              <a:t>- Need to be able to differentiate between them</a:t>
            </a:r>
          </a:p>
          <a:p>
            <a:pPr marL="0" indent="0">
              <a:buNone/>
            </a:pPr>
            <a:r>
              <a:rPr lang="en-US" dirty="0"/>
              <a:t>- Nothing from a green (brood) super can go into a blue (honey) super</a:t>
            </a:r>
          </a:p>
        </p:txBody>
      </p:sp>
    </p:spTree>
    <p:extLst>
      <p:ext uri="{BB962C8B-B14F-4D97-AF65-F5344CB8AC3E}">
        <p14:creationId xmlns:p14="http://schemas.microsoft.com/office/powerpoint/2010/main" val="1791975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B7E0E-A688-443A-B120-3AE67A3A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2AF94-841E-4596-A749-423CF30E1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Swarming: the natural way new colonies are formed</a:t>
            </a:r>
          </a:p>
          <a:p>
            <a:r>
              <a:rPr lang="en-US" dirty="0"/>
              <a:t>Stimulated by spring conditions and crowding in the hive</a:t>
            </a:r>
          </a:p>
          <a:p>
            <a:r>
              <a:rPr lang="en-US" dirty="0"/>
              <a:t>But swarming robs the beekeeper of resources and workforce just when they are needed most</a:t>
            </a:r>
          </a:p>
          <a:p>
            <a:r>
              <a:rPr lang="en-US" dirty="0"/>
              <a:t>Bee swarms also alarm the neighbors</a:t>
            </a:r>
          </a:p>
          <a:p>
            <a:pPr lvl="1"/>
            <a:r>
              <a:rPr lang="en-US" dirty="0"/>
              <a:t>Needlessly, as it turns out, because bee swarms are extremely gentle and not inclined to sting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24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646A7-9CD6-42E4-8CE4-60532BABC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Alarming Swarm</a:t>
            </a:r>
          </a:p>
        </p:txBody>
      </p:sp>
      <p:pic>
        <p:nvPicPr>
          <p:cNvPr id="6" name="Content Placeholder 5" descr="Bee Swarm on Hot Dog Cart - Times Square">
            <a:extLst>
              <a:ext uri="{FF2B5EF4-FFF2-40B4-BE49-F238E27FC236}">
                <a16:creationId xmlns:a16="http://schemas.microsoft.com/office/drawing/2014/main" id="{519F9020-0D47-43C0-9676-25E6101D94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7638"/>
            <a:ext cx="4800599" cy="32004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F81E5D-8FF5-4762-B5DC-605C2595258A}"/>
              </a:ext>
            </a:extLst>
          </p:cNvPr>
          <p:cNvSpPr/>
          <p:nvPr/>
        </p:nvSpPr>
        <p:spPr>
          <a:xfrm>
            <a:off x="5715001" y="1417638"/>
            <a:ext cx="27431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22222"/>
                </a:solidFill>
                <a:latin typeface="inherit"/>
              </a:rPr>
              <a:t>Times Square street shut down after bees swarm hot dog stand </a:t>
            </a:r>
            <a:r>
              <a:rPr lang="en-US" sz="2400" dirty="0">
                <a:solidFill>
                  <a:srgbClr val="222222"/>
                </a:solidFill>
                <a:latin typeface="inherit"/>
              </a:rPr>
              <a:t>(NY Post, August 28, 2018)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743F0C-A236-4F08-8F08-5A4BB9484761}"/>
              </a:ext>
            </a:extLst>
          </p:cNvPr>
          <p:cNvSpPr/>
          <p:nvPr/>
        </p:nvSpPr>
        <p:spPr>
          <a:xfrm>
            <a:off x="685800" y="4833958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inherit"/>
              </a:rPr>
              <a:t>“A swarm of thousands of bees made their home atop the umbrella of a </a:t>
            </a:r>
            <a:r>
              <a:rPr lang="en-US" sz="2400" dirty="0" err="1">
                <a:solidFill>
                  <a:srgbClr val="222222"/>
                </a:solidFill>
                <a:latin typeface="inherit"/>
              </a:rPr>
              <a:t>Sabrett</a:t>
            </a:r>
            <a:r>
              <a:rPr lang="en-US" sz="2400" dirty="0">
                <a:solidFill>
                  <a:srgbClr val="222222"/>
                </a:solidFill>
                <a:latin typeface="inherit"/>
              </a:rPr>
              <a:t> hot dog stand in the heart of Times Square, prompting a police response and the closure of a city street Tuesday afternoon.”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0071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4BBFD-8AED-4294-9563-8BCD3229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Swarm Early Warning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DF143-6F39-41EB-956A-F9458BF9E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7772400" cy="1905000"/>
          </a:xfrm>
        </p:spPr>
        <p:txBody>
          <a:bodyPr/>
          <a:lstStyle/>
          <a:p>
            <a:r>
              <a:rPr lang="en-US" dirty="0"/>
              <a:t>Population very high</a:t>
            </a:r>
          </a:p>
          <a:p>
            <a:r>
              <a:rPr lang="en-US" dirty="0"/>
              <a:t>Comb crowded with brood and stores</a:t>
            </a:r>
          </a:p>
          <a:p>
            <a:r>
              <a:rPr lang="en-US" dirty="0"/>
              <a:t>Construction of swarm cells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8C6902-8F76-46D2-966A-58E48EE27833}"/>
              </a:ext>
            </a:extLst>
          </p:cNvPr>
          <p:cNvSpPr txBox="1">
            <a:spLocks/>
          </p:cNvSpPr>
          <p:nvPr/>
        </p:nvSpPr>
        <p:spPr>
          <a:xfrm>
            <a:off x="457200" y="2895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Swarm Behavior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1CB8B9-33E4-420B-AFAF-F5D5714CE50D}"/>
              </a:ext>
            </a:extLst>
          </p:cNvPr>
          <p:cNvSpPr txBox="1">
            <a:spLocks/>
          </p:cNvSpPr>
          <p:nvPr/>
        </p:nvSpPr>
        <p:spPr>
          <a:xfrm>
            <a:off x="457200" y="3962400"/>
            <a:ext cx="77724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Old queen stops laying, loses weight and regains ability to fly</a:t>
            </a:r>
          </a:p>
          <a:p>
            <a:r>
              <a:rPr lang="en-US" dirty="0"/>
              <a:t>10,000+ worker bee gorge on honey and take flight with queen</a:t>
            </a:r>
          </a:p>
          <a:p>
            <a:r>
              <a:rPr lang="en-US" dirty="0"/>
              <a:t>After circling in a cloud, the swarm lands on a nearby tree branch as scouts look for a suitable new home</a:t>
            </a:r>
          </a:p>
        </p:txBody>
      </p:sp>
    </p:spTree>
    <p:extLst>
      <p:ext uri="{BB962C8B-B14F-4D97-AF65-F5344CB8AC3E}">
        <p14:creationId xmlns:p14="http://schemas.microsoft.com/office/powerpoint/2010/main" val="55898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Swarming in Pictures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/>
          <a:lstStyle/>
          <a:p>
            <a:r>
              <a:rPr lang="en-US" dirty="0"/>
              <a:t> Swarm (Queen) Cells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94" y="1752600"/>
            <a:ext cx="3466307" cy="2565067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6614" y="990600"/>
            <a:ext cx="4041775" cy="639762"/>
          </a:xfrm>
        </p:spPr>
        <p:txBody>
          <a:bodyPr/>
          <a:lstStyle/>
          <a:p>
            <a:r>
              <a:rPr lang="en-US" dirty="0"/>
              <a:t>    Swarm Clustered in Transit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52599"/>
            <a:ext cx="3050350" cy="2565067"/>
          </a:xfrm>
        </p:spPr>
      </p:pic>
      <p:pic>
        <p:nvPicPr>
          <p:cNvPr id="7" name="Google Shape;124;p20">
            <a:extLst>
              <a:ext uri="{FF2B5EF4-FFF2-40B4-BE49-F238E27FC236}">
                <a16:creationId xmlns:a16="http://schemas.microsoft.com/office/drawing/2014/main" id="{8BF80821-C64E-42D1-A0AB-0880999248B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294" y="4540290"/>
            <a:ext cx="27813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5;p17">
            <a:extLst>
              <a:ext uri="{FF2B5EF4-FFF2-40B4-BE49-F238E27FC236}">
                <a16:creationId xmlns:a16="http://schemas.microsoft.com/office/drawing/2014/main" id="{2F39D844-796B-490F-9A6A-BA8C47B4EB7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69990" y="4191000"/>
            <a:ext cx="4288210" cy="2412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950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4C69C-19E2-43DB-932B-4B7D4FCFF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Swarm Cells vs. </a:t>
            </a:r>
            <a:r>
              <a:rPr lang="en-US" dirty="0" err="1"/>
              <a:t>Supersedure</a:t>
            </a:r>
            <a:r>
              <a:rPr lang="en-US" dirty="0"/>
              <a:t> Cells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47E59-EC83-44C8-A51F-9DEA68BAF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448682"/>
            <a:ext cx="8229600" cy="568325"/>
          </a:xfrm>
        </p:spPr>
        <p:txBody>
          <a:bodyPr>
            <a:normAutofit/>
          </a:bodyPr>
          <a:lstStyle/>
          <a:p>
            <a:r>
              <a:rPr lang="en-US" sz="2800" dirty="0"/>
              <a:t>Own Goal: Don’t make your colony </a:t>
            </a:r>
            <a:r>
              <a:rPr lang="en-US" sz="2800" dirty="0" err="1"/>
              <a:t>queenless</a:t>
            </a:r>
            <a:endParaRPr lang="en-US" sz="2800" dirty="0"/>
          </a:p>
        </p:txBody>
      </p:sp>
      <p:pic>
        <p:nvPicPr>
          <p:cNvPr id="7" name="Google Shape;117;p19">
            <a:extLst>
              <a:ext uri="{FF2B5EF4-FFF2-40B4-BE49-F238E27FC236}">
                <a16:creationId xmlns:a16="http://schemas.microsoft.com/office/drawing/2014/main" id="{2A9F7098-DDDD-4A21-9CFE-7D5BA032BA9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5396" y="267762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8;p19">
            <a:extLst>
              <a:ext uri="{FF2B5EF4-FFF2-40B4-BE49-F238E27FC236}">
                <a16:creationId xmlns:a16="http://schemas.microsoft.com/office/drawing/2014/main" id="{226C3F8E-804B-4ADF-B680-7590CC4DC5A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4150657"/>
            <a:ext cx="3333750" cy="251732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0DCFDA-96B0-4517-88AC-55B002B4A6E4}"/>
              </a:ext>
            </a:extLst>
          </p:cNvPr>
          <p:cNvSpPr txBox="1">
            <a:spLocks/>
          </p:cNvSpPr>
          <p:nvPr/>
        </p:nvSpPr>
        <p:spPr>
          <a:xfrm>
            <a:off x="512057" y="2174875"/>
            <a:ext cx="2760839" cy="568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/>
              <a:t>Supersedure</a:t>
            </a:r>
            <a:r>
              <a:rPr lang="en-US" sz="2800" dirty="0"/>
              <a:t> Cells</a:t>
            </a:r>
          </a:p>
        </p:txBody>
      </p:sp>
      <p:pic>
        <p:nvPicPr>
          <p:cNvPr id="10" name="Google Shape;125;p20">
            <a:extLst>
              <a:ext uri="{FF2B5EF4-FFF2-40B4-BE49-F238E27FC236}">
                <a16:creationId xmlns:a16="http://schemas.microsoft.com/office/drawing/2014/main" id="{B66A3279-B301-4D1C-8282-AFB10B8E3E5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2791178"/>
            <a:ext cx="2971800" cy="21193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68B4FE9-B6AF-41E6-8123-52803A107D7B}"/>
              </a:ext>
            </a:extLst>
          </p:cNvPr>
          <p:cNvSpPr txBox="1">
            <a:spLocks/>
          </p:cNvSpPr>
          <p:nvPr/>
        </p:nvSpPr>
        <p:spPr>
          <a:xfrm>
            <a:off x="5257800" y="2251075"/>
            <a:ext cx="2760839" cy="568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Swarm Cells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8DFB997-E018-4E04-AD37-F1B967FF1AF9}"/>
              </a:ext>
            </a:extLst>
          </p:cNvPr>
          <p:cNvSpPr txBox="1">
            <a:spLocks/>
          </p:cNvSpPr>
          <p:nvPr/>
        </p:nvSpPr>
        <p:spPr>
          <a:xfrm>
            <a:off x="4810654" y="5714550"/>
            <a:ext cx="3903839" cy="953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dirty="0"/>
              <a:t>- Mid-comb vs. bottom of frame</a:t>
            </a:r>
          </a:p>
          <a:p>
            <a:pPr marL="0" indent="0">
              <a:buNone/>
            </a:pPr>
            <a:r>
              <a:rPr lang="en-US" sz="2300" dirty="0"/>
              <a:t>- Few vs. Many</a:t>
            </a:r>
          </a:p>
        </p:txBody>
      </p:sp>
    </p:spTree>
    <p:extLst>
      <p:ext uri="{BB962C8B-B14F-4D97-AF65-F5344CB8AC3E}">
        <p14:creationId xmlns:p14="http://schemas.microsoft.com/office/powerpoint/2010/main" val="2199251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13475-2E42-46E0-9A25-E58A645F0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Swarming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15F0AA-AD6A-4E56-91B1-BE4028B75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1" y="1417638"/>
            <a:ext cx="8001000" cy="4708525"/>
          </a:xfrm>
        </p:spPr>
        <p:txBody>
          <a:bodyPr/>
          <a:lstStyle/>
          <a:p>
            <a:r>
              <a:rPr lang="en-US" dirty="0"/>
              <a:t>Staying ahead of the game is key; once the point of no return is passed, a colony may swarm no matter what you do.</a:t>
            </a:r>
          </a:p>
          <a:p>
            <a:r>
              <a:rPr lang="en-US" dirty="0"/>
              <a:t>Add supers and brood chambers</a:t>
            </a:r>
          </a:p>
          <a:p>
            <a:r>
              <a:rPr lang="en-US" dirty="0"/>
              <a:t>Inspect for swarm cells</a:t>
            </a:r>
          </a:p>
          <a:p>
            <a:pPr lvl="1"/>
            <a:r>
              <a:rPr lang="en-US" dirty="0"/>
              <a:t>Unused queen cups are an early sign; filled (“charged”) swarm cells are a late sign</a:t>
            </a:r>
          </a:p>
          <a:p>
            <a:r>
              <a:rPr lang="en-US" dirty="0"/>
              <a:t>In the event of charged swarm cells, consider making a split or a </a:t>
            </a:r>
            <a:r>
              <a:rPr lang="en-US" dirty="0" err="1"/>
              <a:t>nuc</a:t>
            </a:r>
            <a:r>
              <a:rPr lang="en-US" dirty="0"/>
              <a:t>.</a:t>
            </a:r>
          </a:p>
          <a:p>
            <a:r>
              <a:rPr lang="en-US" dirty="0"/>
              <a:t>You can also destroy swarm cells, but that risks an “own goal”</a:t>
            </a:r>
          </a:p>
        </p:txBody>
      </p:sp>
    </p:spTree>
    <p:extLst>
      <p:ext uri="{BB962C8B-B14F-4D97-AF65-F5344CB8AC3E}">
        <p14:creationId xmlns:p14="http://schemas.microsoft.com/office/powerpoint/2010/main" val="411492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Beekeeping Year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b="1" dirty="0"/>
              <a:t>For over-wintered colonies, the year 2020 began months ago.</a:t>
            </a:r>
          </a:p>
          <a:p>
            <a:r>
              <a:rPr lang="en-US" b="1" dirty="0"/>
              <a:t>Keep that in mind as you get started this spring and fall.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2340030"/>
            <a:ext cx="4038600" cy="3046302"/>
          </a:xfrm>
        </p:spPr>
      </p:pic>
    </p:spTree>
    <p:extLst>
      <p:ext uri="{BB962C8B-B14F-4D97-AF65-F5344CB8AC3E}">
        <p14:creationId xmlns:p14="http://schemas.microsoft.com/office/powerpoint/2010/main" val="3573647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EFB1C-0B7E-4A5C-A9E3-0564EADD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Post-Swarm Management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A8DCA-4979-4742-9E3E-904A9C787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1" y="1417638"/>
            <a:ext cx="8001000" cy="4708525"/>
          </a:xfrm>
        </p:spPr>
        <p:txBody>
          <a:bodyPr>
            <a:normAutofit/>
          </a:bodyPr>
          <a:lstStyle/>
          <a:p>
            <a:r>
              <a:rPr lang="en-US" sz="2800" dirty="0"/>
              <a:t>Signs your colony swarmed:</a:t>
            </a:r>
          </a:p>
          <a:p>
            <a:pPr lvl="1"/>
            <a:r>
              <a:rPr lang="en-US" sz="2400" dirty="0"/>
              <a:t>Sudden drop in a healthy population</a:t>
            </a:r>
          </a:p>
          <a:p>
            <a:pPr lvl="1"/>
            <a:r>
              <a:rPr lang="en-US" sz="2400" dirty="0"/>
              <a:t>Empty, used swarm cell(s)</a:t>
            </a:r>
          </a:p>
          <a:p>
            <a:pPr lvl="1"/>
            <a:r>
              <a:rPr lang="en-US" sz="2400" dirty="0"/>
              <a:t>Brood break</a:t>
            </a:r>
          </a:p>
          <a:p>
            <a:r>
              <a:rPr lang="en-US" sz="2800" dirty="0"/>
              <a:t>After a swarm, your existing colony is taken over by a new queen from one of the swarm cells:</a:t>
            </a:r>
          </a:p>
          <a:p>
            <a:pPr lvl="1"/>
            <a:r>
              <a:rPr lang="en-US" sz="2400" dirty="0"/>
              <a:t>Possibly not even hatched when the swarm departs</a:t>
            </a:r>
          </a:p>
          <a:p>
            <a:pPr lvl="1"/>
            <a:r>
              <a:rPr lang="en-US" sz="2400" dirty="0"/>
              <a:t>Then has to take mating flights and start laying</a:t>
            </a:r>
          </a:p>
          <a:p>
            <a:pPr lvl="1"/>
            <a:r>
              <a:rPr lang="en-US" sz="2400" dirty="0"/>
              <a:t>Then those eggs have to mature and hatch new workers</a:t>
            </a:r>
          </a:p>
          <a:p>
            <a:r>
              <a:rPr lang="en-US" sz="2800" dirty="0" err="1"/>
              <a:t>Afterswarms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3458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One Method of Manipulation                 for Swarm Prevention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31" y="1600200"/>
            <a:ext cx="6434738" cy="4525963"/>
          </a:xfrm>
        </p:spPr>
      </p:pic>
    </p:spTree>
    <p:extLst>
      <p:ext uri="{BB962C8B-B14F-4D97-AF65-F5344CB8AC3E}">
        <p14:creationId xmlns:p14="http://schemas.microsoft.com/office/powerpoint/2010/main" val="2270008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Remember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Enjoy your bees and your beekeeping.</a:t>
            </a:r>
          </a:p>
          <a:p>
            <a:pPr marL="0" indent="0">
              <a:buNone/>
            </a:pPr>
            <a:r>
              <a:rPr lang="en-US" b="1" dirty="0"/>
              <a:t>Relish the fruits of your labors.</a:t>
            </a:r>
          </a:p>
          <a:p>
            <a:pPr marL="0" indent="0">
              <a:buNone/>
            </a:pPr>
            <a:r>
              <a:rPr lang="en-US" b="1" dirty="0"/>
              <a:t>There are many ways to obtain desired results.</a:t>
            </a:r>
          </a:p>
          <a:p>
            <a:pPr marL="0" indent="0">
              <a:buNone/>
            </a:pPr>
            <a:r>
              <a:rPr lang="en-US" b="1" dirty="0"/>
              <a:t>Ask for help and advise when you need it.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Bees will forgive almost all of your mistakes (perhaps providing you a reminder of errors).</a:t>
            </a:r>
          </a:p>
        </p:txBody>
      </p:sp>
    </p:spTree>
    <p:extLst>
      <p:ext uri="{BB962C8B-B14F-4D97-AF65-F5344CB8AC3E}">
        <p14:creationId xmlns:p14="http://schemas.microsoft.com/office/powerpoint/2010/main" val="155304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184B0-557E-4A05-B180-0C3B589C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Themes of Springtime Beekeeping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F0597-9211-49A8-8393-FED9850DC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/>
              <a:t>Bee population down in winter to conserve stores</a:t>
            </a:r>
          </a:p>
          <a:p>
            <a:r>
              <a:rPr lang="en-US" dirty="0"/>
              <a:t>Stores now mostly depleted</a:t>
            </a:r>
          </a:p>
          <a:p>
            <a:r>
              <a:rPr lang="en-US" dirty="0"/>
              <a:t>Bees and colonies in a weakened or precarious state</a:t>
            </a:r>
          </a:p>
          <a:p>
            <a:r>
              <a:rPr lang="en-US" dirty="0"/>
              <a:t>But colonies have to repopulate </a:t>
            </a:r>
            <a:r>
              <a:rPr lang="en-US" i="1" dirty="0"/>
              <a:t>ahead</a:t>
            </a:r>
            <a:r>
              <a:rPr lang="en-US" dirty="0"/>
              <a:t> of main nectar flow to have the labor force to exploit it</a:t>
            </a:r>
          </a:p>
          <a:p>
            <a:r>
              <a:rPr lang="en-US" dirty="0"/>
              <a:t>To successfully reproduce (naturally), a colony needs to swarm when there is still enough nectar flow and summer</a:t>
            </a:r>
          </a:p>
          <a:p>
            <a:r>
              <a:rPr lang="en-US" dirty="0"/>
              <a:t>All these issues need to be managed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1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FFC03-7E5D-4E54-B87F-7E91764B2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Inspecting Your Colonies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79A79-C654-4B07-BDC1-5474059E0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/>
              <a:t>For overwintered colonies, weekly is plenty</a:t>
            </a:r>
          </a:p>
          <a:p>
            <a:pPr lvl="1"/>
            <a:r>
              <a:rPr lang="en-US" dirty="0"/>
              <a:t>Experienced beekeepers with many hives might inspect each hive less frequently</a:t>
            </a:r>
          </a:p>
          <a:p>
            <a:r>
              <a:rPr lang="en-US" dirty="0"/>
              <a:t>Inspect when the weather is right: </a:t>
            </a:r>
          </a:p>
          <a:p>
            <a:pPr lvl="1"/>
            <a:r>
              <a:rPr lang="en-US" dirty="0"/>
              <a:t>light winds, no rain, air temperature 60° F or higher</a:t>
            </a:r>
          </a:p>
          <a:p>
            <a:r>
              <a:rPr lang="en-US" dirty="0"/>
              <a:t>Early inspections should focus on:</a:t>
            </a:r>
          </a:p>
          <a:p>
            <a:pPr lvl="1"/>
            <a:r>
              <a:rPr lang="en-US" dirty="0"/>
              <a:t> colony health, status of queen and adequacy of stores</a:t>
            </a:r>
          </a:p>
          <a:p>
            <a:r>
              <a:rPr lang="en-US" dirty="0"/>
              <a:t>Later spring inspections will also look for:</a:t>
            </a:r>
          </a:p>
          <a:p>
            <a:pPr lvl="1"/>
            <a:r>
              <a:rPr lang="en-US" dirty="0"/>
              <a:t> signs of swarming and signs that </a:t>
            </a:r>
            <a:r>
              <a:rPr lang="en-US" dirty="0" err="1"/>
              <a:t>honeyflow</a:t>
            </a:r>
            <a:r>
              <a:rPr lang="en-US" dirty="0"/>
              <a:t> has begun</a:t>
            </a:r>
          </a:p>
        </p:txBody>
      </p:sp>
    </p:spTree>
    <p:extLst>
      <p:ext uri="{BB962C8B-B14F-4D97-AF65-F5344CB8AC3E}">
        <p14:creationId xmlns:p14="http://schemas.microsoft.com/office/powerpoint/2010/main" val="1436211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D0827-FECB-40E6-B5F6-E89D2CF89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Health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68168-DBF6-445D-A38A-BEAAF9CEF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983162"/>
          </a:xfrm>
        </p:spPr>
        <p:txBody>
          <a:bodyPr>
            <a:normAutofit fontScale="92500"/>
          </a:bodyPr>
          <a:lstStyle/>
          <a:p>
            <a:r>
              <a:rPr lang="en-US" dirty="0"/>
              <a:t>Nosema and Dysentery</a:t>
            </a:r>
          </a:p>
          <a:p>
            <a:pPr lvl="1"/>
            <a:r>
              <a:rPr lang="en-US" dirty="0"/>
              <a:t>Cleansing flights are normal; excessive bee poop is not</a:t>
            </a:r>
          </a:p>
          <a:p>
            <a:r>
              <a:rPr lang="en-US" dirty="0" err="1"/>
              <a:t>Sacbrood</a:t>
            </a:r>
            <a:r>
              <a:rPr lang="en-US" dirty="0"/>
              <a:t>; Chalkbrood</a:t>
            </a:r>
          </a:p>
          <a:p>
            <a:pPr lvl="1"/>
            <a:r>
              <a:rPr lang="en-US" dirty="0"/>
              <a:t>Move colony to sunnier, drier location</a:t>
            </a:r>
          </a:p>
          <a:p>
            <a:r>
              <a:rPr lang="en-US" dirty="0"/>
              <a:t>Tracheal Mites</a:t>
            </a:r>
          </a:p>
          <a:p>
            <a:pPr lvl="1"/>
            <a:r>
              <a:rPr lang="en-US" dirty="0"/>
              <a:t>Spring is the main season for this</a:t>
            </a:r>
          </a:p>
          <a:p>
            <a:r>
              <a:rPr lang="en-US" dirty="0"/>
              <a:t>Varroa Mites</a:t>
            </a:r>
          </a:p>
          <a:p>
            <a:pPr lvl="1"/>
            <a:r>
              <a:rPr lang="en-US" dirty="0"/>
              <a:t>Testing; certain treatments only before or after honey flow</a:t>
            </a:r>
          </a:p>
          <a:p>
            <a:r>
              <a:rPr lang="en-US" dirty="0"/>
              <a:t>Foulbrood diseases</a:t>
            </a:r>
          </a:p>
          <a:p>
            <a:pPr lvl="1"/>
            <a:r>
              <a:rPr lang="en-US" dirty="0"/>
              <a:t>Be wary of when recolonizing dead-out hives</a:t>
            </a:r>
          </a:p>
          <a:p>
            <a:r>
              <a:rPr lang="en-US" dirty="0"/>
              <a:t>Queen Problems</a:t>
            </a:r>
          </a:p>
        </p:txBody>
      </p:sp>
    </p:spTree>
    <p:extLst>
      <p:ext uri="{BB962C8B-B14F-4D97-AF65-F5344CB8AC3E}">
        <p14:creationId xmlns:p14="http://schemas.microsoft.com/office/powerpoint/2010/main" val="462770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2D86F-6AEC-4515-BC12-D2ECD40F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Health Issues Illustrated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ECED1-56A2-4150-94C5-9380FD8ED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50" y="3603792"/>
            <a:ext cx="4038600" cy="4111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Sacbrood</a:t>
            </a:r>
            <a:r>
              <a:rPr lang="en-US" dirty="0"/>
              <a:t> (virus)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DEA8E-5A40-4B85-A59D-2B5DB6D3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6600" y="3200400"/>
            <a:ext cx="4038600" cy="4111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Nosema / Dysentery (protozoan) </a:t>
            </a:r>
          </a:p>
        </p:txBody>
      </p:sp>
      <p:pic>
        <p:nvPicPr>
          <p:cNvPr id="5" name="Picture 4" descr="sacbrood1">
            <a:extLst>
              <a:ext uri="{FF2B5EF4-FFF2-40B4-BE49-F238E27FC236}">
                <a16:creationId xmlns:a16="http://schemas.microsoft.com/office/drawing/2014/main" id="{32521FC9-909A-47A0-B1AE-7DE6CE8BD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/>
          <a:stretch>
            <a:fillRect/>
          </a:stretch>
        </p:blipFill>
        <p:spPr bwMode="auto">
          <a:xfrm>
            <a:off x="457200" y="1433200"/>
            <a:ext cx="2634957" cy="212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acbrood2">
            <a:extLst>
              <a:ext uri="{FF2B5EF4-FFF2-40B4-BE49-F238E27FC236}">
                <a16:creationId xmlns:a16="http://schemas.microsoft.com/office/drawing/2014/main" id="{9DC7B417-AB3B-42FD-AC03-8503982BF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447487"/>
            <a:ext cx="1594842" cy="212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ysentary streaking">
            <a:extLst>
              <a:ext uri="{FF2B5EF4-FFF2-40B4-BE49-F238E27FC236}">
                <a16:creationId xmlns:a16="http://schemas.microsoft.com/office/drawing/2014/main" id="{888271C2-DE5F-46D0-ADD7-98E0CAA95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7" b="11111"/>
          <a:stretch>
            <a:fillRect/>
          </a:stretch>
        </p:blipFill>
        <p:spPr bwMode="auto">
          <a:xfrm>
            <a:off x="5029200" y="1219200"/>
            <a:ext cx="3276389" cy="1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halkbrood_cell_sized M">
            <a:extLst>
              <a:ext uri="{FF2B5EF4-FFF2-40B4-BE49-F238E27FC236}">
                <a16:creationId xmlns:a16="http://schemas.microsoft.com/office/drawing/2014/main" id="{7CD67DD2-5856-4273-90D7-117B002D7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9"/>
          <a:stretch>
            <a:fillRect/>
          </a:stretch>
        </p:blipFill>
        <p:spPr bwMode="auto">
          <a:xfrm>
            <a:off x="1606065" y="4060054"/>
            <a:ext cx="2031030" cy="181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halkBrood25">
            <a:extLst>
              <a:ext uri="{FF2B5EF4-FFF2-40B4-BE49-F238E27FC236}">
                <a16:creationId xmlns:a16="http://schemas.microsoft.com/office/drawing/2014/main" id="{6A9825F9-72E3-4E9E-BD09-E19CE7A58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38000"/>
          <a:stretch>
            <a:fillRect/>
          </a:stretch>
        </p:blipFill>
        <p:spPr bwMode="auto">
          <a:xfrm>
            <a:off x="457200" y="4306768"/>
            <a:ext cx="1148865" cy="153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E7985C0-5631-4225-A406-98CA2E8D6085}"/>
              </a:ext>
            </a:extLst>
          </p:cNvPr>
          <p:cNvSpPr txBox="1">
            <a:spLocks/>
          </p:cNvSpPr>
          <p:nvPr/>
        </p:nvSpPr>
        <p:spPr>
          <a:xfrm>
            <a:off x="25400" y="5937704"/>
            <a:ext cx="4038600" cy="411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Chalkbrood (fungus)</a:t>
            </a:r>
          </a:p>
        </p:txBody>
      </p:sp>
      <p:pic>
        <p:nvPicPr>
          <p:cNvPr id="16" name="Picture 15" descr="SLIDE05">
            <a:extLst>
              <a:ext uri="{FF2B5EF4-FFF2-40B4-BE49-F238E27FC236}">
                <a16:creationId xmlns:a16="http://schemas.microsoft.com/office/drawing/2014/main" id="{2EED6634-FD46-402E-ABBC-6C121909E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1"/>
          <a:stretch>
            <a:fillRect/>
          </a:stretch>
        </p:blipFill>
        <p:spPr bwMode="auto">
          <a:xfrm>
            <a:off x="4236861" y="4301833"/>
            <a:ext cx="2098452" cy="157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EF044D03-922A-4C93-A8BC-4B1FB640A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r="8386" b="2083"/>
          <a:stretch>
            <a:fillRect/>
          </a:stretch>
        </p:blipFill>
        <p:spPr bwMode="auto">
          <a:xfrm>
            <a:off x="6282443" y="3810000"/>
            <a:ext cx="2404357" cy="206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1001803-3965-414D-9325-092F58FAEF5C}"/>
              </a:ext>
            </a:extLst>
          </p:cNvPr>
          <p:cNvSpPr txBox="1">
            <a:spLocks/>
          </p:cNvSpPr>
          <p:nvPr/>
        </p:nvSpPr>
        <p:spPr>
          <a:xfrm>
            <a:off x="4064000" y="5945077"/>
            <a:ext cx="4038600" cy="411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Foulbroods (bacterial)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6439F72-AC73-4E33-A9BE-8A74A8DAD7ED}"/>
              </a:ext>
            </a:extLst>
          </p:cNvPr>
          <p:cNvSpPr txBox="1">
            <a:spLocks/>
          </p:cNvSpPr>
          <p:nvPr/>
        </p:nvSpPr>
        <p:spPr>
          <a:xfrm>
            <a:off x="3976602" y="3890670"/>
            <a:ext cx="2870200" cy="411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American ↓, European →</a:t>
            </a:r>
          </a:p>
        </p:txBody>
      </p:sp>
    </p:spTree>
    <p:extLst>
      <p:ext uri="{BB962C8B-B14F-4D97-AF65-F5344CB8AC3E}">
        <p14:creationId xmlns:p14="http://schemas.microsoft.com/office/powerpoint/2010/main" val="1907287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5ED4-B9CC-4228-A6EC-31389AC0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Feeding: How and When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98D65-825C-4810-9DE0-0AB79DF35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dirty="0"/>
              <a:t>Early spring feeding: </a:t>
            </a:r>
          </a:p>
          <a:p>
            <a:pPr lvl="1"/>
            <a:r>
              <a:rPr lang="en-US" dirty="0"/>
              <a:t>1:1 sugar syrup + protein supplement (if pollen stores low)</a:t>
            </a:r>
          </a:p>
          <a:p>
            <a:r>
              <a:rPr lang="en-US" dirty="0"/>
              <a:t>Stop feeding when honey flow begins</a:t>
            </a:r>
          </a:p>
          <a:p>
            <a:pPr lvl="1"/>
            <a:r>
              <a:rPr lang="en-US" dirty="0"/>
              <a:t>Keep tabs on bloom times; bees will naturally prefer real nectar, so worst case timing should be self-evident </a:t>
            </a:r>
          </a:p>
          <a:p>
            <a:r>
              <a:rPr lang="en-US" dirty="0"/>
              <a:t>Don’t stop feeding newly established colonies</a:t>
            </a:r>
          </a:p>
          <a:p>
            <a:pPr lvl="1"/>
            <a:r>
              <a:rPr lang="en-US" dirty="0"/>
              <a:t>Feed syrup all year straight into fall</a:t>
            </a:r>
          </a:p>
          <a:p>
            <a:pPr lvl="1"/>
            <a:r>
              <a:rPr lang="en-US" dirty="0"/>
              <a:t>Building new wax and comb requires lots of resources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4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Feeding Bees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2270919" cy="227091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2667000"/>
            <a:ext cx="2686050" cy="268605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47800"/>
            <a:ext cx="2590801" cy="1796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-6991" r="3346"/>
          <a:stretch/>
        </p:blipFill>
        <p:spPr>
          <a:xfrm>
            <a:off x="5877019" y="3733800"/>
            <a:ext cx="2371817" cy="251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1"/>
            <a:ext cx="2096476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3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Feeding Bees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     Pollen Substitutes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9"/>
          <a:stretch/>
        </p:blipFill>
        <p:spPr>
          <a:xfrm>
            <a:off x="914400" y="2590800"/>
            <a:ext cx="3275860" cy="30480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                     Pollen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6"/>
          <a:stretch/>
        </p:blipFill>
        <p:spPr>
          <a:xfrm>
            <a:off x="5029200" y="2590800"/>
            <a:ext cx="3048740" cy="3034440"/>
          </a:xfrm>
        </p:spPr>
      </p:pic>
    </p:spTree>
    <p:extLst>
      <p:ext uri="{BB962C8B-B14F-4D97-AF65-F5344CB8AC3E}">
        <p14:creationId xmlns:p14="http://schemas.microsoft.com/office/powerpoint/2010/main" val="1127141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967</Words>
  <Application>Microsoft Office PowerPoint</Application>
  <PresentationFormat>On-screen Show (4:3)</PresentationFormat>
  <Paragraphs>139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inherit</vt:lpstr>
      <vt:lpstr>Office Theme</vt:lpstr>
      <vt:lpstr>Spring Management</vt:lpstr>
      <vt:lpstr>The Beekeeping Year</vt:lpstr>
      <vt:lpstr>Key Themes of Springtime Beekeeping</vt:lpstr>
      <vt:lpstr>Inspecting Your Colonies</vt:lpstr>
      <vt:lpstr>Spring Health Issues</vt:lpstr>
      <vt:lpstr>Spring Health Issues Illustrated</vt:lpstr>
      <vt:lpstr>Spring Feeding: How and When</vt:lpstr>
      <vt:lpstr>Feeding Bees</vt:lpstr>
      <vt:lpstr>Feeding Bees</vt:lpstr>
      <vt:lpstr>Anticipating the Nectar Flow</vt:lpstr>
      <vt:lpstr>Nectar Flow in Maryland</vt:lpstr>
      <vt:lpstr>Supering the Colony</vt:lpstr>
      <vt:lpstr>One way to keep supers straight</vt:lpstr>
      <vt:lpstr>Swarming</vt:lpstr>
      <vt:lpstr>One Alarming Swarm</vt:lpstr>
      <vt:lpstr>Swarm Early Warning Signs</vt:lpstr>
      <vt:lpstr>Swarming in Pictures</vt:lpstr>
      <vt:lpstr>Swarm Cells vs. Supersedure Cells</vt:lpstr>
      <vt:lpstr>Preventing Swarming</vt:lpstr>
      <vt:lpstr>Post-Swarm Management</vt:lpstr>
      <vt:lpstr>One Method of Manipulation                 for Swarm Prevention</vt:lpstr>
      <vt:lpstr>Remember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Spring/ Summer Management</dc:title>
  <dc:creator>Thompson</dc:creator>
  <cp:lastModifiedBy>Noam Katz</cp:lastModifiedBy>
  <cp:revision>36</cp:revision>
  <dcterms:created xsi:type="dcterms:W3CDTF">2019-03-12T14:09:35Z</dcterms:created>
  <dcterms:modified xsi:type="dcterms:W3CDTF">2019-11-07T17:29:59Z</dcterms:modified>
</cp:coreProperties>
</file>