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4" r:id="rId2"/>
    <p:sldId id="315" r:id="rId3"/>
    <p:sldId id="264" r:id="rId4"/>
    <p:sldId id="256" r:id="rId5"/>
    <p:sldId id="259" r:id="rId6"/>
    <p:sldId id="260" r:id="rId7"/>
    <p:sldId id="272" r:id="rId8"/>
    <p:sldId id="262" r:id="rId9"/>
    <p:sldId id="314" r:id="rId10"/>
    <p:sldId id="308" r:id="rId11"/>
    <p:sldId id="310" r:id="rId12"/>
    <p:sldId id="313" r:id="rId13"/>
    <p:sldId id="285" r:id="rId14"/>
    <p:sldId id="286" r:id="rId15"/>
    <p:sldId id="296" r:id="rId16"/>
    <p:sldId id="298" r:id="rId17"/>
    <p:sldId id="297" r:id="rId18"/>
    <p:sldId id="287" r:id="rId19"/>
    <p:sldId id="289" r:id="rId20"/>
    <p:sldId id="299" r:id="rId21"/>
    <p:sldId id="280" r:id="rId22"/>
    <p:sldId id="274" r:id="rId23"/>
    <p:sldId id="301" r:id="rId24"/>
    <p:sldId id="291" r:id="rId25"/>
    <p:sldId id="294" r:id="rId26"/>
    <p:sldId id="276" r:id="rId27"/>
    <p:sldId id="257" r:id="rId28"/>
    <p:sldId id="277" r:id="rId29"/>
    <p:sldId id="278" r:id="rId30"/>
    <p:sldId id="279" r:id="rId31"/>
    <p:sldId id="265" r:id="rId32"/>
    <p:sldId id="266" r:id="rId33"/>
    <p:sldId id="267" r:id="rId34"/>
    <p:sldId id="268" r:id="rId35"/>
    <p:sldId id="28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13" autoAdjust="0"/>
    <p:restoredTop sz="94694"/>
  </p:normalViewPr>
  <p:slideViewPr>
    <p:cSldViewPr>
      <p:cViewPr varScale="1">
        <p:scale>
          <a:sx n="188" d="100"/>
          <a:sy n="188" d="100"/>
        </p:scale>
        <p:origin x="342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109BF-B9A9-402A-8702-25D18B3A71B0}" type="datetimeFigureOut">
              <a:rPr lang="en-US" smtClean="0"/>
              <a:t>3/31/21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D44C8-09BA-4FBE-9F05-2C8C0E652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45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44C8-09BA-4FBE-9F05-2C8C0E652E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47a70b4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47a70b4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47a70b4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47a70b4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47a70b4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47a70b4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2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2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9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6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64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7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6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4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6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64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8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8043D-9658-41D2-BD15-2FE3D2EF7D0B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8675D-866A-446F-A299-0A066B5A3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7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dasplitter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26D97B-E840-4EE6-B2FB-8DC0D8802C4D}"/>
              </a:ext>
            </a:extLst>
          </p:cNvPr>
          <p:cNvSpPr txBox="1">
            <a:spLocks/>
          </p:cNvSpPr>
          <p:nvPr/>
        </p:nvSpPr>
        <p:spPr>
          <a:xfrm>
            <a:off x="457200" y="3048000"/>
            <a:ext cx="8229600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sz="4800" b="1" dirty="0"/>
              <a:t>Total Cost of 1 Swarm   = </a:t>
            </a:r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0893AC-BE67-4CB8-A428-0BEB2B850C6C}"/>
              </a:ext>
            </a:extLst>
          </p:cNvPr>
          <p:cNvSpPr txBox="1">
            <a:spLocks/>
          </p:cNvSpPr>
          <p:nvPr/>
        </p:nvSpPr>
        <p:spPr>
          <a:xfrm>
            <a:off x="381000" y="2286000"/>
            <a:ext cx="8229600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dirty="0"/>
              <a:t>30 pounds of honey @ $10/</a:t>
            </a:r>
            <a:r>
              <a:rPr lang="en-US" dirty="0" err="1"/>
              <a:t>lb</a:t>
            </a:r>
            <a:r>
              <a:rPr lang="en-US" dirty="0"/>
              <a:t>          =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D6D526-9276-4F1B-BFB4-658BB84B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Swarm Cost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0E123C-CD5F-49D7-A567-C3CB1DF6C209}"/>
              </a:ext>
            </a:extLst>
          </p:cNvPr>
          <p:cNvSpPr txBox="1">
            <a:spLocks/>
          </p:cNvSpPr>
          <p:nvPr/>
        </p:nvSpPr>
        <p:spPr>
          <a:xfrm>
            <a:off x="533400" y="1600200"/>
            <a:ext cx="8229600" cy="71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Package’s worth of bees &amp; Queen   =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E0F7EA-424C-41BF-AE00-EF7F7794F6EE}"/>
              </a:ext>
            </a:extLst>
          </p:cNvPr>
          <p:cNvSpPr/>
          <p:nvPr/>
        </p:nvSpPr>
        <p:spPr>
          <a:xfrm>
            <a:off x="-304800" y="8534400"/>
            <a:ext cx="8458200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0E123C-CD5F-49D7-A567-C3CB1DF6C209}"/>
              </a:ext>
            </a:extLst>
          </p:cNvPr>
          <p:cNvSpPr txBox="1">
            <a:spLocks/>
          </p:cNvSpPr>
          <p:nvPr/>
        </p:nvSpPr>
        <p:spPr>
          <a:xfrm>
            <a:off x="6781800" y="1600200"/>
            <a:ext cx="2819400" cy="71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- $200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0E123C-CD5F-49D7-A567-C3CB1DF6C209}"/>
              </a:ext>
            </a:extLst>
          </p:cNvPr>
          <p:cNvSpPr txBox="1">
            <a:spLocks/>
          </p:cNvSpPr>
          <p:nvPr/>
        </p:nvSpPr>
        <p:spPr>
          <a:xfrm>
            <a:off x="6781800" y="2209800"/>
            <a:ext cx="2819400" cy="71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- $300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D0E123C-CD5F-49D7-A567-C3CB1DF6C209}"/>
              </a:ext>
            </a:extLst>
          </p:cNvPr>
          <p:cNvSpPr txBox="1">
            <a:spLocks/>
          </p:cNvSpPr>
          <p:nvPr/>
        </p:nvSpPr>
        <p:spPr>
          <a:xfrm>
            <a:off x="6324600" y="3124200"/>
            <a:ext cx="2819400" cy="714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rgbClr val="FF0000"/>
                </a:solidFill>
              </a:rPr>
              <a:t>   - $500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0" y="2971800"/>
            <a:ext cx="1447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package be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95600"/>
            <a:ext cx="6172200" cy="4094226"/>
          </a:xfrm>
          <a:prstGeom prst="rect">
            <a:avLst/>
          </a:prstGeom>
        </p:spPr>
      </p:pic>
      <p:pic>
        <p:nvPicPr>
          <p:cNvPr id="15" name="Picture 14" descr="honey jarsdepositphotos_12114619-stock-photo-honey-jar-with-honeycomb-closeup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6" b="19246"/>
          <a:stretch/>
        </p:blipFill>
        <p:spPr>
          <a:xfrm>
            <a:off x="1371600" y="2895600"/>
            <a:ext cx="6012382" cy="4117622"/>
          </a:xfrm>
          <a:prstGeom prst="rect">
            <a:avLst/>
          </a:prstGeom>
        </p:spPr>
      </p:pic>
      <p:pic>
        <p:nvPicPr>
          <p:cNvPr id="16" name="Picture 15" descr="500 dollar bil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5295" r="3404" b="7931"/>
          <a:stretch/>
        </p:blipFill>
        <p:spPr>
          <a:xfrm>
            <a:off x="1600200" y="3962400"/>
            <a:ext cx="6110111" cy="26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5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 Regis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9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Rectangle 4"/>
          <p:cNvSpPr/>
          <p:nvPr/>
        </p:nvSpPr>
        <p:spPr>
          <a:xfrm>
            <a:off x="533400" y="1752600"/>
            <a:ext cx="335184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Put Frames of </a:t>
            </a:r>
          </a:p>
          <a:p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Honey &amp; Pollen </a:t>
            </a:r>
          </a:p>
          <a:p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First and Last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AB203A-7D1A-5242-A5E1-7E9AD14C2975}"/>
              </a:ext>
            </a:extLst>
          </p:cNvPr>
          <p:cNvGrpSpPr/>
          <p:nvPr/>
        </p:nvGrpSpPr>
        <p:grpSpPr>
          <a:xfrm>
            <a:off x="3981567" y="2702380"/>
            <a:ext cx="2430214" cy="1758429"/>
            <a:chOff x="3981567" y="2702380"/>
            <a:chExt cx="2430214" cy="17584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3F6F7A-9208-4049-A7A6-A0CA54B2DD59}"/>
                </a:ext>
              </a:extLst>
            </p:cNvPr>
            <p:cNvSpPr txBox="1"/>
            <p:nvPr/>
          </p:nvSpPr>
          <p:spPr>
            <a:xfrm rot="4156886">
              <a:off x="3597359" y="3491826"/>
              <a:ext cx="135319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3200" kern="0" spc="30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defRPr>
              </a:lvl1pPr>
            </a:lstStyle>
            <a:p>
              <a:r>
                <a:rPr lang="en-US" dirty="0"/>
                <a:t>Food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37867C-0910-204A-94A6-D2CE730B09B8}"/>
                </a:ext>
              </a:extLst>
            </p:cNvPr>
            <p:cNvSpPr txBox="1"/>
            <p:nvPr/>
          </p:nvSpPr>
          <p:spPr>
            <a:xfrm rot="2962168">
              <a:off x="5442798" y="3086588"/>
              <a:ext cx="135319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3200" kern="0" spc="30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defRPr>
              </a:lvl1pPr>
            </a:lstStyle>
            <a:p>
              <a:r>
                <a:rPr lang="en-US" dirty="0"/>
                <a:t>Food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650514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600200"/>
            <a:ext cx="8046154" cy="4525962"/>
          </a:xfrm>
        </p:spPr>
      </p:pic>
      <p:sp>
        <p:nvSpPr>
          <p:cNvPr id="6" name="TextBox 5"/>
          <p:cNvSpPr txBox="1"/>
          <p:nvPr/>
        </p:nvSpPr>
        <p:spPr>
          <a:xfrm>
            <a:off x="40386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1422" y="1752600"/>
            <a:ext cx="319580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Put </a:t>
            </a:r>
          </a:p>
          <a:p>
            <a:pPr algn="ctr"/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Capped Brood</a:t>
            </a:r>
          </a:p>
          <a:p>
            <a:pPr algn="ctr"/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next to food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E9F8D5-5EB2-9647-9449-4021254DB11E}"/>
              </a:ext>
            </a:extLst>
          </p:cNvPr>
          <p:cNvGrpSpPr/>
          <p:nvPr/>
        </p:nvGrpSpPr>
        <p:grpSpPr>
          <a:xfrm>
            <a:off x="3981567" y="1867664"/>
            <a:ext cx="2430214" cy="2593145"/>
            <a:chOff x="3981567" y="1867664"/>
            <a:chExt cx="2430214" cy="2593145"/>
          </a:xfrm>
        </p:grpSpPr>
        <p:sp>
          <p:nvSpPr>
            <p:cNvPr id="7" name="TextBox 6"/>
            <p:cNvSpPr txBox="1"/>
            <p:nvPr/>
          </p:nvSpPr>
          <p:spPr>
            <a:xfrm rot="4156886">
              <a:off x="3597359" y="3491826"/>
              <a:ext cx="135319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3200" kern="0" spc="30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defRPr>
              </a:lvl1pPr>
            </a:lstStyle>
            <a:p>
              <a:r>
                <a:rPr lang="en-US" dirty="0"/>
                <a:t>Food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3938150">
              <a:off x="3499579" y="2387932"/>
              <a:ext cx="154875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3200" kern="0" spc="300" dirty="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rPr>
                <a:t>Brood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F3FEA4-4498-774F-BB0F-8DE1D1D3143E}"/>
                </a:ext>
              </a:extLst>
            </p:cNvPr>
            <p:cNvSpPr txBox="1"/>
            <p:nvPr/>
          </p:nvSpPr>
          <p:spPr>
            <a:xfrm rot="3505123">
              <a:off x="4266076" y="2349652"/>
              <a:ext cx="154875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3200" kern="0" spc="300" dirty="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rPr>
                <a:t>Brood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F9DFFD-866A-CC4B-85D6-AA521150FCC9}"/>
                </a:ext>
              </a:extLst>
            </p:cNvPr>
            <p:cNvSpPr txBox="1"/>
            <p:nvPr/>
          </p:nvSpPr>
          <p:spPr>
            <a:xfrm rot="2962168">
              <a:off x="5442798" y="3086588"/>
              <a:ext cx="135319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3200" kern="0" spc="30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defRPr>
              </a:lvl1pPr>
            </a:lstStyle>
            <a:p>
              <a:r>
                <a:rPr lang="en-US" dirty="0"/>
                <a:t>Food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0102769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600200"/>
            <a:ext cx="8046154" cy="4525962"/>
          </a:xfrm>
        </p:spPr>
      </p:pic>
      <p:sp>
        <p:nvSpPr>
          <p:cNvPr id="5" name="Rectangle 4"/>
          <p:cNvSpPr/>
          <p:nvPr/>
        </p:nvSpPr>
        <p:spPr>
          <a:xfrm>
            <a:off x="762000" y="1752600"/>
            <a:ext cx="23752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Keep </a:t>
            </a:r>
          </a:p>
          <a:p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center slot</a:t>
            </a:r>
          </a:p>
          <a:p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empty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411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Hexagon 10"/>
          <p:cNvSpPr/>
          <p:nvPr/>
        </p:nvSpPr>
        <p:spPr>
          <a:xfrm rot="14380987">
            <a:off x="3587759" y="2915217"/>
            <a:ext cx="2391473" cy="209368"/>
          </a:xfrm>
          <a:prstGeom prst="hexagon">
            <a:avLst/>
          </a:prstGeom>
          <a:noFill/>
          <a:ln w="11430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 rot="16200000">
            <a:off x="4524285" y="4695916"/>
            <a:ext cx="1676400" cy="209368"/>
          </a:xfrm>
          <a:prstGeom prst="hexagon">
            <a:avLst/>
          </a:prstGeom>
          <a:noFill/>
          <a:ln w="11430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AFDAC-94BD-684A-A6DA-94C53ECEBB92}"/>
              </a:ext>
            </a:extLst>
          </p:cNvPr>
          <p:cNvGrpSpPr/>
          <p:nvPr/>
        </p:nvGrpSpPr>
        <p:grpSpPr>
          <a:xfrm>
            <a:off x="3981567" y="1867664"/>
            <a:ext cx="2430214" cy="2593145"/>
            <a:chOff x="3981567" y="1867664"/>
            <a:chExt cx="2430214" cy="259314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334389-E80A-D044-9756-A91E2F6B86F2}"/>
                </a:ext>
              </a:extLst>
            </p:cNvPr>
            <p:cNvSpPr txBox="1"/>
            <p:nvPr/>
          </p:nvSpPr>
          <p:spPr>
            <a:xfrm rot="4156886">
              <a:off x="3597359" y="3491826"/>
              <a:ext cx="135319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3200" kern="0" spc="30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defRPr>
              </a:lvl1pPr>
            </a:lstStyle>
            <a:p>
              <a:r>
                <a:rPr lang="en-US" dirty="0"/>
                <a:t>Food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5F1163-9E31-784F-8802-ABB32B6AD40F}"/>
                </a:ext>
              </a:extLst>
            </p:cNvPr>
            <p:cNvSpPr txBox="1"/>
            <p:nvPr/>
          </p:nvSpPr>
          <p:spPr>
            <a:xfrm rot="3938150">
              <a:off x="3499579" y="2387932"/>
              <a:ext cx="154875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3200" kern="0" spc="300" dirty="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rPr>
                <a:t>Brood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B7E5AD-0271-4949-8414-E6CC2265B449}"/>
                </a:ext>
              </a:extLst>
            </p:cNvPr>
            <p:cNvSpPr txBox="1"/>
            <p:nvPr/>
          </p:nvSpPr>
          <p:spPr>
            <a:xfrm rot="3505123">
              <a:off x="4266076" y="2349652"/>
              <a:ext cx="154875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3200" kern="0" spc="300" dirty="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rPr>
                <a:t>Brood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E9B1E1-3E95-0742-B480-631A3CF2E4C7}"/>
                </a:ext>
              </a:extLst>
            </p:cNvPr>
            <p:cNvSpPr txBox="1"/>
            <p:nvPr/>
          </p:nvSpPr>
          <p:spPr>
            <a:xfrm rot="2962168">
              <a:off x="5442798" y="3086588"/>
              <a:ext cx="135319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3200" kern="0" spc="30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defRPr>
              </a:lvl1pPr>
            </a:lstStyle>
            <a:p>
              <a:r>
                <a:rPr lang="en-US" dirty="0"/>
                <a:t>Food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521456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67431-3D70-4D28-8701-6E4D7718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n-US" dirty="0"/>
              <a:t>Collect Nurse  Bees from </a:t>
            </a:r>
            <a:br>
              <a:rPr lang="en-US" dirty="0"/>
            </a:br>
            <a:r>
              <a:rPr lang="en-US" dirty="0"/>
              <a:t>Main Hive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BC2916-80FE-4A47-B17B-6B33F1ADE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391400" cy="5410200"/>
          </a:xfrm>
        </p:spPr>
      </p:pic>
    </p:spTree>
    <p:extLst>
      <p:ext uri="{BB962C8B-B14F-4D97-AF65-F5344CB8AC3E}">
        <p14:creationId xmlns:p14="http://schemas.microsoft.com/office/powerpoint/2010/main" val="181651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D8C5D9-1115-4D99-98D6-596AC891F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9089"/>
            <a:ext cx="7506707" cy="54102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BE67431-3D70-4D28-8701-6E4D7718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/>
              <a:t>Pour Nurse Bees into </a:t>
            </a:r>
            <a:r>
              <a:rPr lang="en-US" dirty="0" err="1"/>
              <a:t>Nuc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07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Release mother queen </a:t>
            </a:r>
          </a:p>
          <a:p>
            <a:pPr algn="ctr"/>
            <a:r>
              <a:rPr lang="en-US" sz="3600" dirty="0"/>
              <a:t>back into the full size hive</a:t>
            </a:r>
          </a:p>
        </p:txBody>
      </p:sp>
      <p:pic>
        <p:nvPicPr>
          <p:cNvPr id="7" name="Picture 2" descr="E:\OTS 2\Clark_041318-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1371600"/>
            <a:ext cx="9296400" cy="6972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54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1828800" y="381000"/>
            <a:ext cx="54864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Close Hives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4" t="13384" b="20959"/>
          <a:stretch/>
        </p:blipFill>
        <p:spPr>
          <a:xfrm>
            <a:off x="1066800" y="1371600"/>
            <a:ext cx="7569200" cy="515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30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</a:t>
            </a:r>
          </a:p>
        </p:txBody>
      </p:sp>
      <p:pic>
        <p:nvPicPr>
          <p:cNvPr id="4" name="Content Placeholder 3" descr="mo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b="1959"/>
          <a:stretch>
            <a:fillRect/>
          </a:stretch>
        </p:blipFill>
        <p:spPr>
          <a:xfrm>
            <a:off x="0" y="1600200"/>
            <a:ext cx="9560306" cy="5257800"/>
          </a:xfrm>
        </p:spPr>
      </p:pic>
    </p:spTree>
    <p:extLst>
      <p:ext uri="{BB962C8B-B14F-4D97-AF65-F5344CB8AC3E}">
        <p14:creationId xmlns:p14="http://schemas.microsoft.com/office/powerpoint/2010/main" val="36239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152400" y="457200"/>
            <a:ext cx="487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That Magic Moment</a:t>
            </a:r>
            <a:endParaRPr dirty="0"/>
          </a:p>
        </p:txBody>
      </p:sp>
      <p:pic>
        <p:nvPicPr>
          <p:cNvPr id="6" name="Picture 2" descr="E:\OTS 2\DSC_1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88836" y="1421365"/>
            <a:ext cx="6195529" cy="411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next morning</a:t>
            </a:r>
          </a:p>
          <a:p>
            <a:r>
              <a:rPr lang="en-US" dirty="0"/>
              <a:t>Take a frame of larvae from the large hive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e Larvae 10548892_259254364263549_6953763461550865121_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/>
          <a:stretch/>
        </p:blipFill>
        <p:spPr>
          <a:xfrm>
            <a:off x="0" y="0"/>
            <a:ext cx="9296400" cy="7347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63" y="1143000"/>
            <a:ext cx="205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endParaRPr lang="en-US" sz="1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2438400"/>
            <a:ext cx="205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endParaRPr lang="en-US" sz="15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990600"/>
            <a:ext cx="205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endParaRPr lang="en-US" sz="1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1828800"/>
            <a:ext cx="205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endParaRPr lang="en-US" sz="15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1524000"/>
            <a:ext cx="205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endParaRPr lang="en-US" sz="1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685800"/>
            <a:ext cx="205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endParaRPr lang="en-US" sz="150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8534400" cy="533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92100">
                    <a:schemeClr val="tx1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 Larvae must be fewer than 3 days old. </a:t>
            </a:r>
          </a:p>
        </p:txBody>
      </p:sp>
    </p:spTree>
    <p:extLst>
      <p:ext uri="{BB962C8B-B14F-4D97-AF65-F5344CB8AC3E}">
        <p14:creationId xmlns:p14="http://schemas.microsoft.com/office/powerpoint/2010/main" val="9958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Splitting hives reduces urge to swarm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8229600" cy="2971800"/>
          </a:xfrm>
        </p:spPr>
        <p:txBody>
          <a:bodyPr/>
          <a:lstStyle/>
          <a:p>
            <a:r>
              <a:rPr lang="en-US" dirty="0"/>
              <a:t>Methods to split hives include:</a:t>
            </a:r>
          </a:p>
          <a:p>
            <a:pPr lvl="1"/>
            <a:r>
              <a:rPr lang="en-US" dirty="0"/>
              <a:t>Walk-away splits</a:t>
            </a:r>
          </a:p>
          <a:p>
            <a:pPr lvl="1"/>
            <a:r>
              <a:rPr lang="en-US" dirty="0" err="1"/>
              <a:t>Snelgrove</a:t>
            </a:r>
            <a:r>
              <a:rPr lang="en-US" dirty="0"/>
              <a:t> double screen board</a:t>
            </a:r>
          </a:p>
          <a:p>
            <a:pPr lvl="1"/>
            <a:r>
              <a:rPr lang="en-US" dirty="0"/>
              <a:t>On the Spot Queen Rearing (OTS)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267200"/>
            <a:ext cx="662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</a:rPr>
              <a:t>Today’s Talk!</a:t>
            </a:r>
          </a:p>
        </p:txBody>
      </p:sp>
      <p:sp>
        <p:nvSpPr>
          <p:cNvPr id="6" name="U-Turn Arrow 5"/>
          <p:cNvSpPr/>
          <p:nvPr/>
        </p:nvSpPr>
        <p:spPr>
          <a:xfrm rot="16200000" flipV="1">
            <a:off x="6210300" y="3530601"/>
            <a:ext cx="2209800" cy="1676400"/>
          </a:xfrm>
          <a:prstGeom prst="uturnArrow">
            <a:avLst>
              <a:gd name="adj1" fmla="val 30202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7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21-02-24 at 6.20.19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 b="18826"/>
          <a:stretch>
            <a:fillRect/>
          </a:stretch>
        </p:blipFill>
        <p:spPr>
          <a:xfrm>
            <a:off x="-3363877" y="-14111"/>
            <a:ext cx="12524810" cy="6888163"/>
          </a:xfrm>
        </p:spPr>
      </p:pic>
      <p:sp>
        <p:nvSpPr>
          <p:cNvPr id="6" name="Hexagon 5"/>
          <p:cNvSpPr/>
          <p:nvPr/>
        </p:nvSpPr>
        <p:spPr>
          <a:xfrm rot="638726">
            <a:off x="3241392" y="1855143"/>
            <a:ext cx="4800600" cy="4191000"/>
          </a:xfrm>
          <a:prstGeom prst="hexagon">
            <a:avLst/>
          </a:prstGeom>
          <a:noFill/>
          <a:ln w="22225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/>
          <p:cNvSpPr/>
          <p:nvPr/>
        </p:nvSpPr>
        <p:spPr>
          <a:xfrm rot="638726">
            <a:off x="117192" y="-888056"/>
            <a:ext cx="4800600" cy="4191000"/>
          </a:xfrm>
          <a:prstGeom prst="hexagon">
            <a:avLst/>
          </a:prstGeom>
          <a:noFill/>
          <a:ln w="22225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/>
          <p:cNvSpPr/>
          <p:nvPr/>
        </p:nvSpPr>
        <p:spPr>
          <a:xfrm rot="638726">
            <a:off x="4155791" y="-2259656"/>
            <a:ext cx="4800600" cy="4191000"/>
          </a:xfrm>
          <a:prstGeom prst="hexagon">
            <a:avLst/>
          </a:prstGeom>
          <a:noFill/>
          <a:ln w="22225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0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Clear Working Area</a:t>
            </a:r>
            <a:br>
              <a:rPr lang="en-US" sz="5300" dirty="0"/>
            </a:br>
            <a:endParaRPr lang="en-US" sz="3200" dirty="0"/>
          </a:p>
        </p:txBody>
      </p:sp>
      <p:pic>
        <p:nvPicPr>
          <p:cNvPr id="19458" name="Picture 2" descr="E:\OTS 2\DSC_1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8031240" cy="533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6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3200" dirty="0"/>
              <a:t>Spray bees with sugar water</a:t>
            </a:r>
          </a:p>
          <a:p>
            <a:pPr marL="457200" indent="-457200" algn="l">
              <a:buFont typeface="Arial"/>
              <a:buChar char="•"/>
            </a:pPr>
            <a:r>
              <a:rPr lang="en-US" sz="3200" dirty="0"/>
              <a:t>Remove bees with bee brush</a:t>
            </a:r>
          </a:p>
        </p:txBody>
      </p:sp>
    </p:spTree>
    <p:extLst>
      <p:ext uri="{BB962C8B-B14F-4D97-AF65-F5344CB8AC3E}">
        <p14:creationId xmlns:p14="http://schemas.microsoft.com/office/powerpoint/2010/main" val="64380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Use hive tool to notch  bottom walls of the larvae’s cells down to the foundation.</a:t>
            </a:r>
          </a:p>
        </p:txBody>
      </p:sp>
      <p:pic>
        <p:nvPicPr>
          <p:cNvPr id="13314" name="Picture 2" descr="E:\OTS 2\DSC_1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54" y="1676400"/>
            <a:ext cx="9448800" cy="6275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226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1-02-26 at 8.23.24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3" b="1398"/>
          <a:stretch/>
        </p:blipFill>
        <p:spPr>
          <a:xfrm>
            <a:off x="-76200" y="-23092"/>
            <a:ext cx="9220200" cy="6881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00" y="1905000"/>
            <a:ext cx="457200" cy="2590800"/>
          </a:xfrm>
          <a:prstGeom prst="rect">
            <a:avLst/>
          </a:prstGeom>
          <a:solidFill>
            <a:srgbClr val="0097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1828800"/>
            <a:ext cx="457200" cy="2590800"/>
          </a:xfrm>
          <a:prstGeom prst="rect">
            <a:avLst/>
          </a:prstGeom>
          <a:solidFill>
            <a:srgbClr val="0097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3490876">
            <a:off x="3001663" y="-88671"/>
            <a:ext cx="457200" cy="2786850"/>
          </a:xfrm>
          <a:prstGeom prst="rect">
            <a:avLst/>
          </a:prstGeom>
          <a:solidFill>
            <a:srgbClr val="0097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00"/>
              </a:solidFill>
            </a:endParaRPr>
          </a:p>
        </p:txBody>
      </p:sp>
      <p:sp>
        <p:nvSpPr>
          <p:cNvPr id="14" name="Diagonal Stripe 13"/>
          <p:cNvSpPr/>
          <p:nvPr/>
        </p:nvSpPr>
        <p:spPr>
          <a:xfrm rot="5624197" flipH="1">
            <a:off x="5384446" y="3693127"/>
            <a:ext cx="1198293" cy="1529143"/>
          </a:xfrm>
          <a:prstGeom prst="diagStripe">
            <a:avLst/>
          </a:prstGeom>
          <a:solidFill>
            <a:srgbClr val="009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Diagonal Stripe 16"/>
          <p:cNvSpPr/>
          <p:nvPr/>
        </p:nvSpPr>
        <p:spPr>
          <a:xfrm rot="5400000" flipH="1" flipV="1">
            <a:off x="2095499" y="3619501"/>
            <a:ext cx="1066801" cy="1600199"/>
          </a:xfrm>
          <a:prstGeom prst="diagStripe">
            <a:avLst>
              <a:gd name="adj" fmla="val 51042"/>
            </a:avLst>
          </a:prstGeom>
          <a:solidFill>
            <a:srgbClr val="009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-152400" y="4907280"/>
            <a:ext cx="9296400" cy="198119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8234830">
            <a:off x="5232836" y="-231069"/>
            <a:ext cx="457200" cy="2938002"/>
          </a:xfrm>
          <a:prstGeom prst="rect">
            <a:avLst/>
          </a:prstGeom>
          <a:solidFill>
            <a:srgbClr val="0097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19400" y="5486400"/>
            <a:ext cx="3733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0000"/>
                </a:solidFill>
                <a:effectLst>
                  <a:glow rad="304800">
                    <a:schemeClr val="bg1">
                      <a:alpha val="75000"/>
                    </a:schemeClr>
                  </a:glow>
                </a:effectLst>
              </a:rPr>
              <a:t>Cut Line</a:t>
            </a:r>
          </a:p>
        </p:txBody>
      </p:sp>
    </p:spTree>
    <p:extLst>
      <p:ext uri="{BB962C8B-B14F-4D97-AF65-F5344CB8AC3E}">
        <p14:creationId xmlns:p14="http://schemas.microsoft.com/office/powerpoint/2010/main" val="40829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E:\OTS 2\DSC_1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627" y="0"/>
            <a:ext cx="1032552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OTS 2\DSC_17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0" b="55597"/>
          <a:stretch/>
        </p:blipFill>
        <p:spPr bwMode="auto">
          <a:xfrm>
            <a:off x="-304800" y="3048000"/>
            <a:ext cx="10325529" cy="2309277"/>
          </a:xfrm>
          <a:prstGeom prst="rect">
            <a:avLst/>
          </a:prstGeom>
          <a:noFill/>
          <a:ln w="234950"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OTS 2\DSC_17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0" b="55597"/>
          <a:stretch/>
        </p:blipFill>
        <p:spPr bwMode="auto">
          <a:xfrm>
            <a:off x="-381000" y="5181600"/>
            <a:ext cx="10477929" cy="2309277"/>
          </a:xfrm>
          <a:prstGeom prst="rect">
            <a:avLst/>
          </a:prstGeom>
          <a:noFill/>
          <a:ln w="234950">
            <a:noFill/>
          </a:ln>
          <a:effectLst>
            <a:softEdge rad="1397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evel 7"/>
          <p:cNvSpPr/>
          <p:nvPr/>
        </p:nvSpPr>
        <p:spPr>
          <a:xfrm>
            <a:off x="685800" y="3352800"/>
            <a:ext cx="8153400" cy="5562600"/>
          </a:xfrm>
          <a:prstGeom prst="bevel">
            <a:avLst/>
          </a:prstGeom>
          <a:blipFill rotWithShape="1">
            <a:blip r:embed="rId3"/>
            <a:tile tx="0" ty="0" sx="100000" sy="100000" flip="none" algn="tl"/>
          </a:blipFill>
          <a:ln>
            <a:gradFill flip="none" rotWithShape="1">
              <a:gsLst>
                <a:gs pos="0">
                  <a:schemeClr val="accent1">
                    <a:shade val="95000"/>
                    <a:satMod val="105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09800" y="3124200"/>
            <a:ext cx="518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Wingdings"/>
                <a:ea typeface="Wingdings"/>
                <a:cs typeface="Wingdings"/>
                <a:sym typeface="Wingdings"/>
              </a:rPr>
              <a:t> </a:t>
            </a:r>
            <a:r>
              <a:rPr lang="en-US" sz="30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Hive Tool Blade  </a:t>
            </a:r>
            <a:r>
              <a:rPr lang="en-US" sz="30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Wingdings"/>
                <a:ea typeface="Wingdings"/>
                <a:cs typeface="Wingdings"/>
                <a:sym typeface="Wingdings"/>
              </a:rPr>
              <a:t></a:t>
            </a:r>
            <a:endParaRPr lang="en-US" sz="30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5791200"/>
            <a:ext cx="19936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Perfect sized larvae</a:t>
            </a:r>
          </a:p>
        </p:txBody>
      </p:sp>
      <p:sp>
        <p:nvSpPr>
          <p:cNvPr id="5" name="Up Arrow 4"/>
          <p:cNvSpPr/>
          <p:nvPr/>
        </p:nvSpPr>
        <p:spPr>
          <a:xfrm rot="10466267" flipV="1">
            <a:off x="2017350" y="3512691"/>
            <a:ext cx="267819" cy="23312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53 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586E-6 -3.52615E-6 L -0.00208 0.223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11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586E-6 -3.52615E-6 L -0.00208 0.223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117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6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1828800" y="381000"/>
            <a:ext cx="54864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1600200" y="1828800"/>
            <a:ext cx="6016752" cy="429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 descr="20210226_10333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43500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 rot="14358138">
            <a:off x="3406556" y="2137161"/>
            <a:ext cx="2979152" cy="667601"/>
          </a:xfrm>
          <a:prstGeom prst="hexagon">
            <a:avLst/>
          </a:prstGeom>
          <a:noFill/>
          <a:ln w="11430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600200"/>
            <a:ext cx="237527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Insert</a:t>
            </a:r>
          </a:p>
          <a:p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Larvae </a:t>
            </a:r>
          </a:p>
          <a:p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Frame in </a:t>
            </a:r>
          </a:p>
          <a:p>
            <a:r>
              <a:rPr lang="en-US" sz="4000" dirty="0">
                <a:effectLst>
                  <a:glow rad="698500">
                    <a:schemeClr val="bg1">
                      <a:alpha val="75000"/>
                    </a:schemeClr>
                  </a:glow>
                </a:effectLst>
              </a:rPr>
              <a:t>center slot</a:t>
            </a:r>
          </a:p>
        </p:txBody>
      </p:sp>
    </p:spTree>
    <p:extLst>
      <p:ext uri="{BB962C8B-B14F-4D97-AF65-F5344CB8AC3E}">
        <p14:creationId xmlns:p14="http://schemas.microsoft.com/office/powerpoint/2010/main" val="419417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OTS 2\DSC_1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278688" cy="4834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81000"/>
            <a:ext cx="84582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3048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/>
              <a:t>Place notched frame in center of </a:t>
            </a:r>
            <a:r>
              <a:rPr lang="en-US" sz="3600" dirty="0" err="1"/>
              <a:t>nuc</a:t>
            </a:r>
            <a:r>
              <a:rPr lang="en-US" sz="3600" dirty="0"/>
              <a:t> box.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Mark where notch is located.</a:t>
            </a:r>
          </a:p>
        </p:txBody>
      </p:sp>
    </p:spTree>
    <p:extLst>
      <p:ext uri="{BB962C8B-B14F-4D97-AF65-F5344CB8AC3E}">
        <p14:creationId xmlns:p14="http://schemas.microsoft.com/office/powerpoint/2010/main" val="234614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43000"/>
            <a:ext cx="8686800" cy="1447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/>
              <a:t>IF you need to relocate </a:t>
            </a:r>
            <a:r>
              <a:rPr lang="en-US" sz="3100" dirty="0" err="1"/>
              <a:t>nuc</a:t>
            </a:r>
            <a:r>
              <a:rPr lang="mr-IN" sz="3100" dirty="0"/>
              <a:t>…</a:t>
            </a:r>
            <a:r>
              <a:rPr lang="en-US" sz="3100" dirty="0"/>
              <a:t>  </a:t>
            </a:r>
            <a:br>
              <a:rPr lang="en-US" sz="3100" dirty="0"/>
            </a:br>
            <a:r>
              <a:rPr lang="en-US" sz="3100" dirty="0"/>
              <a:t>use a popsicle stick portion to keep frames from moving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E:\OTS 2\Clark_041318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4978590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OTS 2\Clark_041318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3085692"/>
            <a:ext cx="5029200" cy="37723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/>
          <p:cNvSpPr/>
          <p:nvPr/>
        </p:nvSpPr>
        <p:spPr>
          <a:xfrm rot="21368088">
            <a:off x="945566" y="3918469"/>
            <a:ext cx="2496890" cy="817316"/>
          </a:xfrm>
          <a:prstGeom prst="hexagon">
            <a:avLst/>
          </a:prstGeom>
          <a:noFill/>
          <a:ln w="22225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4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4038600" cy="1630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Take </a:t>
            </a:r>
            <a:r>
              <a:rPr lang="en-US" dirty="0" err="1"/>
              <a:t>Nuc</a:t>
            </a:r>
            <a:r>
              <a:rPr lang="en-US" dirty="0"/>
              <a:t> Box to your mating location </a:t>
            </a:r>
          </a:p>
          <a:p>
            <a:endParaRPr lang="en-US" dirty="0"/>
          </a:p>
        </p:txBody>
      </p:sp>
      <p:pic>
        <p:nvPicPr>
          <p:cNvPr id="16386" name="Picture 2" descr="E:\OTS 2\DSC_16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" y="0"/>
            <a:ext cx="6300699" cy="4184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OTS 2\Clark_041318-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212615" cy="3159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556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>
            <a:normAutofit/>
          </a:bodyPr>
          <a:lstStyle/>
          <a:p>
            <a:r>
              <a:rPr lang="en-US" sz="2800" dirty="0"/>
              <a:t>After 7-10 days check your queen cells.  </a:t>
            </a:r>
            <a:br>
              <a:rPr lang="en-US" sz="2800" dirty="0"/>
            </a:br>
            <a:r>
              <a:rPr lang="en-US" sz="2800" dirty="0"/>
              <a:t>Handle frame carefully, do not jostle or turn upside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E:\OTS 2\Clark_041318-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9"/>
          <a:stretch/>
        </p:blipFill>
        <p:spPr bwMode="auto">
          <a:xfrm>
            <a:off x="304800" y="1066800"/>
            <a:ext cx="8531945" cy="533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exagon 7"/>
          <p:cNvSpPr/>
          <p:nvPr/>
        </p:nvSpPr>
        <p:spPr>
          <a:xfrm rot="16200000">
            <a:off x="6463853" y="2908747"/>
            <a:ext cx="1676400" cy="1040505"/>
          </a:xfrm>
          <a:prstGeom prst="hexagon">
            <a:avLst/>
          </a:prstGeom>
          <a:noFill/>
          <a:ln w="22225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 rot="16200000">
            <a:off x="5092253" y="2451547"/>
            <a:ext cx="1676400" cy="1040505"/>
          </a:xfrm>
          <a:prstGeom prst="hexagon">
            <a:avLst/>
          </a:prstGeom>
          <a:noFill/>
          <a:ln w="22225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 rot="16200000">
            <a:off x="4025453" y="2146747"/>
            <a:ext cx="1676400" cy="1040505"/>
          </a:xfrm>
          <a:prstGeom prst="hexagon">
            <a:avLst/>
          </a:prstGeom>
          <a:noFill/>
          <a:ln w="22225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 rot="16200000">
            <a:off x="3034854" y="2146747"/>
            <a:ext cx="1676400" cy="1040505"/>
          </a:xfrm>
          <a:prstGeom prst="hexagon">
            <a:avLst/>
          </a:prstGeom>
          <a:noFill/>
          <a:ln w="22225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 rot="16200000">
            <a:off x="1510853" y="2299148"/>
            <a:ext cx="1676400" cy="1040505"/>
          </a:xfrm>
          <a:prstGeom prst="hexagon">
            <a:avLst/>
          </a:prstGeom>
          <a:noFill/>
          <a:ln w="222250">
            <a:solidFill>
              <a:srgbClr val="0097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5791200" cy="868362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O</a:t>
            </a:r>
            <a:r>
              <a:rPr lang="en-US" sz="3600" dirty="0"/>
              <a:t>n </a:t>
            </a:r>
            <a:r>
              <a:rPr lang="en-US" sz="3600" b="1" u="sng" dirty="0"/>
              <a:t>T</a:t>
            </a:r>
            <a:r>
              <a:rPr lang="en-US" sz="3600" dirty="0"/>
              <a:t>he </a:t>
            </a:r>
            <a:r>
              <a:rPr lang="en-US" sz="3600" b="1" u="sng" dirty="0"/>
              <a:t>S</a:t>
            </a:r>
            <a:r>
              <a:rPr lang="en-US" sz="3600" dirty="0"/>
              <a:t>pot Queen Rearing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3810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Based on Mel </a:t>
            </a:r>
            <a:r>
              <a:rPr lang="en-US" sz="2800" dirty="0" err="1"/>
              <a:t>Disselkoen’s</a:t>
            </a:r>
            <a:r>
              <a:rPr lang="en-US" sz="2800" dirty="0"/>
              <a:t> work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His book is excellent  Only available through his website </a:t>
            </a:r>
            <a:r>
              <a:rPr lang="en-US" sz="2800" dirty="0">
                <a:hlinkClick r:id="rId2"/>
              </a:rPr>
              <a:t>www.mdasplitter.com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This talk has been adjusted to </a:t>
            </a:r>
            <a:r>
              <a:rPr lang="en-US" sz="2800" dirty="0">
                <a:solidFill>
                  <a:srgbClr val="FF0000"/>
                </a:solidFill>
              </a:rPr>
              <a:t>Maryland</a:t>
            </a:r>
            <a:r>
              <a:rPr lang="en-US" sz="2800" dirty="0"/>
              <a:t>’s honey flow timing</a:t>
            </a:r>
          </a:p>
          <a:p>
            <a:endParaRPr lang="en-US" dirty="0"/>
          </a:p>
        </p:txBody>
      </p:sp>
      <p:pic>
        <p:nvPicPr>
          <p:cNvPr id="4" name="Picture 2" descr="C:\Users\Michael Mehalick\Documents\2017 Clean Bee\presentations\bookcov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5" b="35515"/>
          <a:stretch/>
        </p:blipFill>
        <p:spPr bwMode="auto">
          <a:xfrm>
            <a:off x="4191000" y="1600200"/>
            <a:ext cx="4879635" cy="3638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86400" y="304800"/>
            <a:ext cx="30480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rgbClr val="FF0000"/>
                </a:solidFill>
              </a:rPr>
              <a:t>Maryland</a:t>
            </a:r>
            <a:r>
              <a:rPr lang="en-US" dirty="0">
                <a:solidFill>
                  <a:srgbClr val="FF0000"/>
                </a:solidFill>
              </a:rPr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97769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25 days after making split</a:t>
            </a:r>
            <a:br>
              <a:rPr lang="en-US" dirty="0"/>
            </a:br>
            <a:r>
              <a:rPr lang="en-US" dirty="0"/>
              <a:t> Capture mated queen</a:t>
            </a:r>
          </a:p>
        </p:txBody>
      </p:sp>
      <p:pic>
        <p:nvPicPr>
          <p:cNvPr id="18434" name="Picture 2" descr="E:\OTS 2\Clark_041318-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530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274638"/>
            <a:ext cx="38100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Mark your new queen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810000"/>
            <a:ext cx="3733800" cy="2468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Let her </a:t>
            </a:r>
            <a:r>
              <a:rPr lang="en-US" sz="3000" dirty="0"/>
              <a:t>paint</a:t>
            </a:r>
            <a:r>
              <a:rPr lang="en-US" dirty="0"/>
              <a:t> dry in the cage 4 minutes!  </a:t>
            </a:r>
          </a:p>
          <a:p>
            <a:pPr marL="0" indent="0">
              <a:buNone/>
            </a:pPr>
            <a:r>
              <a:rPr lang="en-US" dirty="0"/>
              <a:t>Not 3, not 5, but 4</a:t>
            </a:r>
          </a:p>
        </p:txBody>
      </p:sp>
      <p:pic>
        <p:nvPicPr>
          <p:cNvPr id="8195" name="Picture 3" descr="E:\OTS 2\Clark_041318-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2" y="228600"/>
            <a:ext cx="4267200" cy="32002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OTS 2\Clark_041318-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71800"/>
            <a:ext cx="5059085" cy="3794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6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Let her gently walk out</a:t>
            </a:r>
          </a:p>
        </p:txBody>
      </p:sp>
      <p:pic>
        <p:nvPicPr>
          <p:cNvPr id="4" name="Picture 2" descr="E:\OTS 2\Clark_041318-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467600" cy="5600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4168053">
            <a:off x="2952042" y="2288944"/>
            <a:ext cx="3179275" cy="1393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33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Compare queens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5334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Assess new queen in </a:t>
            </a:r>
            <a:r>
              <a:rPr lang="en-US" dirty="0" err="1"/>
              <a:t>nuc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mother queen in hive.  </a:t>
            </a:r>
          </a:p>
          <a:p>
            <a:pPr marL="0" indent="0">
              <a:buNone/>
            </a:pPr>
            <a:r>
              <a:rPr lang="en-US" dirty="0"/>
              <a:t>If both are laying well, you now have three choices: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 new hive with this starter </a:t>
            </a:r>
            <a:r>
              <a:rPr lang="en-US" dirty="0" err="1"/>
              <a:t>nuc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Sell the </a:t>
            </a:r>
            <a:r>
              <a:rPr lang="en-US" dirty="0" err="1"/>
              <a:t>nuc</a:t>
            </a:r>
            <a:r>
              <a:rPr lang="en-US" dirty="0"/>
              <a:t> to another beekeeper  ($$!)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Switch queen positions: Put older queen into the </a:t>
            </a:r>
            <a:r>
              <a:rPr lang="en-US" dirty="0" err="1"/>
              <a:t>nuc</a:t>
            </a:r>
            <a:r>
              <a:rPr lang="en-US" dirty="0"/>
              <a:t>, new queen into the large hive</a:t>
            </a:r>
          </a:p>
          <a:p>
            <a:pPr marL="0" indent="0">
              <a:buNone/>
            </a:pPr>
            <a:r>
              <a:rPr lang="en-US" dirty="0"/>
              <a:t>If old queen is </a:t>
            </a:r>
            <a:r>
              <a:rPr lang="en-US"/>
              <a:t>under performing: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Make one hive </a:t>
            </a:r>
            <a:r>
              <a:rPr lang="mr-IN" dirty="0"/>
              <a:t>–</a:t>
            </a:r>
            <a:r>
              <a:rPr lang="en-US" dirty="0"/>
              <a:t> Dispatch old queen, newspaper combine the new queen and her </a:t>
            </a:r>
            <a:r>
              <a:rPr lang="en-US" dirty="0" err="1"/>
              <a:t>nuc</a:t>
            </a:r>
            <a:r>
              <a:rPr lang="en-US" dirty="0"/>
              <a:t>  with large hive. </a:t>
            </a:r>
          </a:p>
          <a:p>
            <a:pPr marL="0" indent="0">
              <a:buNone/>
            </a:pPr>
            <a:r>
              <a:rPr lang="en-US" dirty="0"/>
              <a:t>That new queen should last two years.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Mistakes </a:t>
            </a:r>
            <a:br>
              <a:rPr lang="en-US" dirty="0"/>
            </a:br>
            <a:r>
              <a:rPr lang="en-US" dirty="0"/>
              <a:t>Things that can go wrong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sz="4300" dirty="0"/>
              <a:t>Not waiting the full 25 days before looking for the new queen.  A disrupted new queen will fly off and not return</a:t>
            </a:r>
          </a:p>
          <a:p>
            <a:pPr marL="0" indent="0">
              <a:buNone/>
            </a:pPr>
            <a:endParaRPr lang="en-US" sz="4300" dirty="0"/>
          </a:p>
          <a:p>
            <a:r>
              <a:rPr lang="en-US" sz="4300" dirty="0"/>
              <a:t>Queens may not return from mating flights </a:t>
            </a:r>
          </a:p>
          <a:p>
            <a:pPr marL="400050" lvl="1" indent="0">
              <a:buNone/>
            </a:pPr>
            <a:r>
              <a:rPr lang="en-US" sz="3900" dirty="0"/>
              <a:t>(birds/dragonflies like to eat big queens)  </a:t>
            </a:r>
          </a:p>
          <a:p>
            <a:pPr marL="400050" lvl="1" indent="0">
              <a:buNone/>
            </a:pPr>
            <a:r>
              <a:rPr lang="en-US" sz="3900" dirty="0"/>
              <a:t>If this happens you can immediately do another OTS without the hive producing laying workers.  But this means you need to wait another 25 days.  Patience Grasshopper</a:t>
            </a:r>
          </a:p>
          <a:p>
            <a:endParaRPr lang="en-US" sz="4300" dirty="0"/>
          </a:p>
          <a:p>
            <a:r>
              <a:rPr lang="en-US" sz="4300" dirty="0"/>
              <a:t>Newly mated queen does not lay well, give her two weeks to settle down.  Otherwise kill her off, and do OTS again from donor mother stock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0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884238"/>
          </a:xfrm>
        </p:spPr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/>
              <a:t>You made your own queen.  Be proud.</a:t>
            </a:r>
          </a:p>
          <a:p>
            <a:r>
              <a:rPr lang="en-US" sz="9600" dirty="0"/>
              <a:t>You have slowed down swarming by managing your booming hives</a:t>
            </a:r>
          </a:p>
          <a:p>
            <a:r>
              <a:rPr lang="en-US" sz="9600" dirty="0"/>
              <a:t>You can increase your apiary size without purchasing packages or </a:t>
            </a:r>
            <a:r>
              <a:rPr lang="en-US" sz="9600" dirty="0" err="1"/>
              <a:t>nucs</a:t>
            </a:r>
            <a:r>
              <a:rPr lang="en-US" sz="9600" dirty="0"/>
              <a:t>   Use the money to buy wood and start making wooden ware.</a:t>
            </a:r>
          </a:p>
          <a:p>
            <a:r>
              <a:rPr lang="en-US" sz="9600" dirty="0"/>
              <a:t>You have increased your future honey production, by using your best honey makers as mother stock.</a:t>
            </a:r>
          </a:p>
          <a:p>
            <a:r>
              <a:rPr lang="en-US" sz="9600" dirty="0"/>
              <a:t>You have a </a:t>
            </a:r>
            <a:r>
              <a:rPr lang="en-US" sz="9600" dirty="0" err="1"/>
              <a:t>nuc</a:t>
            </a:r>
            <a:r>
              <a:rPr lang="en-US" sz="9600" dirty="0"/>
              <a:t> to use as a backup for </a:t>
            </a:r>
          </a:p>
          <a:p>
            <a:pPr lvl="1"/>
            <a:r>
              <a:rPr lang="en-US" sz="9600" dirty="0"/>
              <a:t>Winter loss</a:t>
            </a:r>
          </a:p>
          <a:p>
            <a:pPr lvl="1"/>
            <a:r>
              <a:rPr lang="en-US" sz="9600" dirty="0"/>
              <a:t>Queen failure in another hive</a:t>
            </a:r>
          </a:p>
          <a:p>
            <a:pPr marL="0" indent="0">
              <a:buNone/>
            </a:pPr>
            <a:endParaRPr lang="en-US" sz="9600" dirty="0"/>
          </a:p>
          <a:p>
            <a:r>
              <a:rPr lang="en-US" sz="9600" dirty="0"/>
              <a:t>This is the first step to becoming a self-sustaining apiary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4000" dirty="0">
                <a:solidFill>
                  <a:srgbClr val="FF0000"/>
                </a:solidFill>
              </a:rPr>
              <a:t>CONGRATULATIONS!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12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369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Dave Clark version of OTS,</a:t>
            </a:r>
            <a:br>
              <a:rPr lang="en-US" dirty="0"/>
            </a:br>
            <a:r>
              <a:rPr lang="en-US" dirty="0"/>
              <a:t>a variation on Mel </a:t>
            </a:r>
            <a:r>
              <a:rPr lang="en-US" dirty="0" err="1"/>
              <a:t>Disselkoen’s</a:t>
            </a:r>
            <a:r>
              <a:rPr lang="en-US" dirty="0"/>
              <a:t> technique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9800" y="4880957"/>
            <a:ext cx="2590800" cy="1752600"/>
          </a:xfrm>
        </p:spPr>
        <p:txBody>
          <a:bodyPr/>
          <a:lstStyle/>
          <a:p>
            <a:r>
              <a:rPr lang="en-US" dirty="0"/>
              <a:t>David Clark</a:t>
            </a:r>
            <a:br>
              <a:rPr lang="en-US" dirty="0"/>
            </a:br>
            <a:r>
              <a:rPr lang="en-US" dirty="0"/>
              <a:t>March, 2021</a:t>
            </a:r>
          </a:p>
        </p:txBody>
      </p:sp>
      <p:pic>
        <p:nvPicPr>
          <p:cNvPr id="1026" name="Picture 2" descr="C:\Users\Michael Mehalick\Documents\2017 Clean Bee\presentations\bookcov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5" b="35515"/>
          <a:stretch/>
        </p:blipFill>
        <p:spPr bwMode="auto">
          <a:xfrm>
            <a:off x="-18011" y="3066011"/>
            <a:ext cx="4879635" cy="3638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00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/>
              <a:t>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686800" cy="4983163"/>
          </a:xfrm>
        </p:spPr>
        <p:txBody>
          <a:bodyPr/>
          <a:lstStyle/>
          <a:p>
            <a:r>
              <a:rPr lang="en-US" dirty="0"/>
              <a:t>You must have emerged drones, and drone cells</a:t>
            </a:r>
          </a:p>
          <a:p>
            <a:pPr lvl="1"/>
            <a:r>
              <a:rPr lang="en-US" dirty="0"/>
              <a:t>No drones = no mated queens</a:t>
            </a:r>
          </a:p>
          <a:p>
            <a:r>
              <a:rPr lang="en-US" dirty="0"/>
              <a:t>50°F  or above</a:t>
            </a:r>
          </a:p>
          <a:p>
            <a:endParaRPr lang="en-US" dirty="0"/>
          </a:p>
        </p:txBody>
      </p:sp>
      <p:pic>
        <p:nvPicPr>
          <p:cNvPr id="4" name="Picture 2" descr="E:\OTS 2\Clark_041318-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56029" r="1595"/>
          <a:stretch/>
        </p:blipFill>
        <p:spPr bwMode="auto">
          <a:xfrm>
            <a:off x="-3124200" y="3048000"/>
            <a:ext cx="12939969" cy="42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/>
              <a:t>Have Ready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Nuc</a:t>
            </a:r>
            <a:r>
              <a:rPr lang="en-US" dirty="0"/>
              <a:t> box </a:t>
            </a:r>
          </a:p>
          <a:p>
            <a:r>
              <a:rPr lang="en-US" dirty="0"/>
              <a:t>Five frames of </a:t>
            </a:r>
            <a:r>
              <a:rPr lang="en-US" u="sng" dirty="0"/>
              <a:t>foundation</a:t>
            </a:r>
          </a:p>
          <a:p>
            <a:endParaRPr lang="en-US" dirty="0"/>
          </a:p>
        </p:txBody>
      </p:sp>
      <p:pic>
        <p:nvPicPr>
          <p:cNvPr id="4098" name="Picture 2" descr="E:\OTS 2\Clark_041318-1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"/>
          <a:stretch/>
        </p:blipFill>
        <p:spPr bwMode="auto">
          <a:xfrm>
            <a:off x="-304800" y="3358444"/>
            <a:ext cx="5086350" cy="3499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rames of foundation\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949" r="5905" b="59766"/>
          <a:stretch/>
        </p:blipFill>
        <p:spPr>
          <a:xfrm>
            <a:off x="4800600" y="3352800"/>
            <a:ext cx="664633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5438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Cage mother queen </a:t>
            </a:r>
            <a:br>
              <a:rPr lang="en-US" sz="3200" dirty="0"/>
            </a:br>
            <a:r>
              <a:rPr lang="en-US" sz="3200" dirty="0"/>
              <a:t>to keep her safe while you work the hive. </a:t>
            </a:r>
          </a:p>
        </p:txBody>
      </p:sp>
      <p:pic>
        <p:nvPicPr>
          <p:cNvPr id="9218" name="Picture 2" descr="E:\OTS 2\Clark_041318-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402485" cy="7051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9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 use one handed TEAL queen catcher ($25)</a:t>
            </a:r>
          </a:p>
        </p:txBody>
      </p:sp>
      <p:pic>
        <p:nvPicPr>
          <p:cNvPr id="6146" name="Picture 2" descr="E:\OTS 2\Clark_041318-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447800"/>
            <a:ext cx="9220200" cy="6914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908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10226_1032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7620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Building </a:t>
            </a:r>
            <a:r>
              <a:rPr lang="en-US" dirty="0" err="1"/>
              <a:t>Nuc</a:t>
            </a:r>
            <a:r>
              <a:rPr lang="en-US" dirty="0"/>
              <a:t> Starts with</a:t>
            </a:r>
            <a:br>
              <a:rPr lang="en-US" dirty="0"/>
            </a:br>
            <a:endParaRPr lang="en-US" sz="3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838200"/>
            <a:ext cx="4038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300" dirty="0"/>
              <a:t>2 Frames Honey &amp; Pollen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53000" y="838200"/>
            <a:ext cx="396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300" dirty="0"/>
              <a:t>2 Frames Capped Brood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9" name="Picture 2" descr="C:\Users\David Clark\Desktop\DSC_15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10497" r="15024"/>
          <a:stretch/>
        </p:blipFill>
        <p:spPr bwMode="auto">
          <a:xfrm>
            <a:off x="4495799" y="1600200"/>
            <a:ext cx="5111971" cy="434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ollen and hone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0" t="2464" r="19598" b="38337"/>
          <a:stretch/>
        </p:blipFill>
        <p:spPr>
          <a:xfrm>
            <a:off x="-77390" y="1600200"/>
            <a:ext cx="4420278" cy="435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0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10428</TotalTime>
  <Words>708</Words>
  <Application>Microsoft Macintosh PowerPoint</Application>
  <PresentationFormat>On-screen Show (4:3)</PresentationFormat>
  <Paragraphs>120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Webdings</vt:lpstr>
      <vt:lpstr>Wingdings</vt:lpstr>
      <vt:lpstr>Office Theme</vt:lpstr>
      <vt:lpstr>Swarm Cost</vt:lpstr>
      <vt:lpstr>Splitting hives reduces urge to swarm </vt:lpstr>
      <vt:lpstr>On The Spot Queen Rearing</vt:lpstr>
      <vt:lpstr>Dave Clark version of OTS, a variation on Mel Disselkoen’s technique  </vt:lpstr>
      <vt:lpstr>Timing</vt:lpstr>
      <vt:lpstr>Have Ready</vt:lpstr>
      <vt:lpstr>Cage mother queen  to keep her safe while you work the hive. </vt:lpstr>
      <vt:lpstr>I use one handed TEAL queen catcher ($25)</vt:lpstr>
      <vt:lpstr>PowerPoint Presentation</vt:lpstr>
      <vt:lpstr>PowerPoint Presentation</vt:lpstr>
      <vt:lpstr>PowerPoint Presentation</vt:lpstr>
      <vt:lpstr>PowerPoint Presentation</vt:lpstr>
      <vt:lpstr>Collect Nurse  Bees from  Main Hive</vt:lpstr>
      <vt:lpstr>Pour Nurse Bees into Nuc</vt:lpstr>
      <vt:lpstr>PowerPoint Presentation</vt:lpstr>
      <vt:lpstr>Close Hives</vt:lpstr>
      <vt:lpstr>Wait</vt:lpstr>
      <vt:lpstr>That Magic Moment</vt:lpstr>
      <vt:lpstr>PowerPoint Presentation</vt:lpstr>
      <vt:lpstr>PowerPoint Presentation</vt:lpstr>
      <vt:lpstr>Clear Working Area </vt:lpstr>
      <vt:lpstr>Use hive tool to notch  bottom walls of the larvae’s cells down to the foundation.</vt:lpstr>
      <vt:lpstr>PowerPoint Presentation</vt:lpstr>
      <vt:lpstr>PowerPoint Presentation</vt:lpstr>
      <vt:lpstr>PowerPoint Presentation</vt:lpstr>
      <vt:lpstr>PowerPoint Presentation</vt:lpstr>
      <vt:lpstr>IF you need to relocate nuc…   use a popsicle stick portion to keep frames from moving </vt:lpstr>
      <vt:lpstr>PowerPoint Presentation</vt:lpstr>
      <vt:lpstr>After 7-10 days check your queen cells.   Handle frame carefully, do not jostle or turn upside down</vt:lpstr>
      <vt:lpstr>25 days after making split  Capture mated queen</vt:lpstr>
      <vt:lpstr>Mark your new queen</vt:lpstr>
      <vt:lpstr>Let her gently walk out</vt:lpstr>
      <vt:lpstr>Compare queens</vt:lpstr>
      <vt:lpstr>Common Mistakes  Things that can go wrong</vt:lpstr>
      <vt:lpstr>Benefits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Dave Clark version of OTS, a variation on Mel Disselkoen’s technique</dc:title>
  <dc:creator>Michael Mehalick</dc:creator>
  <cp:lastModifiedBy>Phil Frank</cp:lastModifiedBy>
  <cp:revision>81</cp:revision>
  <dcterms:created xsi:type="dcterms:W3CDTF">2018-07-25T14:02:28Z</dcterms:created>
  <dcterms:modified xsi:type="dcterms:W3CDTF">2021-03-31T15:09:21Z</dcterms:modified>
</cp:coreProperties>
</file>