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2"/>
  </p:notesMasterIdLst>
  <p:handoutMasterIdLst>
    <p:handoutMasterId r:id="rId63"/>
  </p:handoutMasterIdLst>
  <p:sldIdLst>
    <p:sldId id="256" r:id="rId2"/>
    <p:sldId id="322" r:id="rId3"/>
    <p:sldId id="257" r:id="rId4"/>
    <p:sldId id="258" r:id="rId5"/>
    <p:sldId id="259" r:id="rId6"/>
    <p:sldId id="260" r:id="rId7"/>
    <p:sldId id="261" r:id="rId8"/>
    <p:sldId id="285" r:id="rId9"/>
    <p:sldId id="262" r:id="rId10"/>
    <p:sldId id="263" r:id="rId11"/>
    <p:sldId id="264" r:id="rId12"/>
    <p:sldId id="277" r:id="rId13"/>
    <p:sldId id="265" r:id="rId14"/>
    <p:sldId id="266" r:id="rId15"/>
    <p:sldId id="267" r:id="rId16"/>
    <p:sldId id="270" r:id="rId17"/>
    <p:sldId id="269" r:id="rId18"/>
    <p:sldId id="311" r:id="rId19"/>
    <p:sldId id="271" r:id="rId20"/>
    <p:sldId id="283" r:id="rId21"/>
    <p:sldId id="282" r:id="rId22"/>
    <p:sldId id="284" r:id="rId23"/>
    <p:sldId id="273" r:id="rId24"/>
    <p:sldId id="274" r:id="rId25"/>
    <p:sldId id="275" r:id="rId26"/>
    <p:sldId id="306" r:id="rId27"/>
    <p:sldId id="300" r:id="rId28"/>
    <p:sldId id="276" r:id="rId29"/>
    <p:sldId id="278" r:id="rId30"/>
    <p:sldId id="279" r:id="rId31"/>
    <p:sldId id="280" r:id="rId32"/>
    <p:sldId id="301" r:id="rId33"/>
    <p:sldId id="303" r:id="rId34"/>
    <p:sldId id="302" r:id="rId35"/>
    <p:sldId id="304" r:id="rId36"/>
    <p:sldId id="305" r:id="rId37"/>
    <p:sldId id="281" r:id="rId38"/>
    <p:sldId id="287" r:id="rId39"/>
    <p:sldId id="288" r:id="rId40"/>
    <p:sldId id="289" r:id="rId41"/>
    <p:sldId id="318" r:id="rId42"/>
    <p:sldId id="291" r:id="rId43"/>
    <p:sldId id="296" r:id="rId44"/>
    <p:sldId id="295" r:id="rId45"/>
    <p:sldId id="292" r:id="rId46"/>
    <p:sldId id="294" r:id="rId47"/>
    <p:sldId id="293" r:id="rId48"/>
    <p:sldId id="298" r:id="rId49"/>
    <p:sldId id="297" r:id="rId50"/>
    <p:sldId id="312" r:id="rId51"/>
    <p:sldId id="327" r:id="rId52"/>
    <p:sldId id="313" r:id="rId53"/>
    <p:sldId id="319" r:id="rId54"/>
    <p:sldId id="320" r:id="rId55"/>
    <p:sldId id="316" r:id="rId56"/>
    <p:sldId id="310" r:id="rId57"/>
    <p:sldId id="323" r:id="rId58"/>
    <p:sldId id="314" r:id="rId59"/>
    <p:sldId id="321" r:id="rId60"/>
    <p:sldId id="317" r:id="rId61"/>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79439" autoAdjust="0"/>
  </p:normalViewPr>
  <p:slideViewPr>
    <p:cSldViewPr>
      <p:cViewPr varScale="1">
        <p:scale>
          <a:sx n="84" d="100"/>
          <a:sy n="84" d="100"/>
        </p:scale>
        <p:origin x="96" y="13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3171"/>
    </p:cViewPr>
  </p:sorterViewPr>
  <p:notesViewPr>
    <p:cSldViewPr>
      <p:cViewPr>
        <p:scale>
          <a:sx n="100" d="100"/>
          <a:sy n="100" d="100"/>
        </p:scale>
        <p:origin x="2323" y="-298"/>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BC556504-3D19-420A-914F-C831B0E10EB4}" type="datetimeFigureOut">
              <a:rPr lang="en-US" smtClean="0"/>
              <a:pPr/>
              <a:t>6/12/2023</a:t>
            </a:fld>
            <a:endParaRPr lang="en-US"/>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23C37E09-554B-4E27-9291-A35258E157E1}"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r>
              <a:rPr lang="en-US" dirty="0"/>
              <a:t>Montgomery County Beekeepers, Inc.</a:t>
            </a:r>
            <a:fld id="{B30E74D6-DDF8-48B4-ADF3-2676EA605968}" type="slidenum">
              <a:rPr lang="en-US" smtClean="0"/>
              <a:pPr/>
              <a:t>‹#›</a:t>
            </a:fld>
            <a:endParaRPr lang="en-US" dirty="0"/>
          </a:p>
        </p:txBody>
      </p:sp>
    </p:spTree>
    <p:extLst>
      <p:ext uri="{BB962C8B-B14F-4D97-AF65-F5344CB8AC3E}">
        <p14:creationId xmlns:p14="http://schemas.microsoft.com/office/powerpoint/2010/main" val="1062730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Autofit/>
          </a:bodyPr>
          <a:lstStyle/>
          <a:p>
            <a:r>
              <a:rPr lang="en-US" sz="1400" b="0" i="0" kern="1200" dirty="0">
                <a:solidFill>
                  <a:schemeClr val="tx1"/>
                </a:solidFill>
                <a:latin typeface="+mn-lt"/>
                <a:ea typeface="+mn-ea"/>
                <a:cs typeface="+mn-cs"/>
              </a:rPr>
              <a:t>My name is ______________ and a member of</a:t>
            </a:r>
            <a:r>
              <a:rPr lang="en-US" sz="1400" b="0" i="0" kern="1200" baseline="0" dirty="0">
                <a:solidFill>
                  <a:schemeClr val="tx1"/>
                </a:solidFill>
                <a:latin typeface="+mn-lt"/>
                <a:ea typeface="+mn-ea"/>
                <a:cs typeface="+mn-cs"/>
              </a:rPr>
              <a:t> Montgomery County Beekeepers Association.</a:t>
            </a:r>
          </a:p>
          <a:p>
            <a:endParaRPr lang="en-US" sz="1400" b="0" i="0" kern="1200" dirty="0">
              <a:solidFill>
                <a:schemeClr val="tx1"/>
              </a:solidFill>
              <a:latin typeface="+mn-lt"/>
              <a:ea typeface="+mn-ea"/>
              <a:cs typeface="+mn-cs"/>
            </a:endParaRPr>
          </a:p>
          <a:p>
            <a:r>
              <a:rPr lang="en-US" sz="1400" b="0" i="0" kern="1200" dirty="0">
                <a:solidFill>
                  <a:schemeClr val="tx1"/>
                </a:solidFill>
                <a:latin typeface="+mn-lt"/>
                <a:ea typeface="+mn-ea"/>
                <a:cs typeface="+mn-cs"/>
              </a:rPr>
              <a:t>The Montgomery County Beekeepers Association (MCBA) of Maryland has one purpose</a:t>
            </a:r>
            <a:r>
              <a:rPr lang="en-US" sz="1400" b="0" i="0" kern="1200" baseline="0" dirty="0">
                <a:solidFill>
                  <a:schemeClr val="tx1"/>
                </a:solidFill>
                <a:latin typeface="+mn-lt"/>
                <a:ea typeface="+mn-ea"/>
                <a:cs typeface="+mn-cs"/>
              </a:rPr>
              <a:t> that is</a:t>
            </a:r>
            <a:r>
              <a:rPr lang="en-US" sz="1400" b="0" i="0" kern="1200" dirty="0">
                <a:solidFill>
                  <a:schemeClr val="tx1"/>
                </a:solidFill>
                <a:latin typeface="+mn-lt"/>
                <a:ea typeface="+mn-ea"/>
                <a:cs typeface="+mn-cs"/>
              </a:rPr>
              <a:t> to promote better beekeeping. </a:t>
            </a:r>
          </a:p>
          <a:p>
            <a:r>
              <a:rPr lang="en-US" sz="1400" b="0" i="0" kern="1200" dirty="0">
                <a:solidFill>
                  <a:schemeClr val="tx1"/>
                </a:solidFill>
                <a:latin typeface="+mn-lt"/>
                <a:ea typeface="+mn-ea"/>
                <a:cs typeface="+mn-cs"/>
              </a:rPr>
              <a:t>We have over 600 members, some of whom are Master Beekeepers.</a:t>
            </a:r>
          </a:p>
          <a:p>
            <a:endParaRPr lang="en-US" sz="1400" b="0" i="0" kern="1200" dirty="0">
              <a:solidFill>
                <a:schemeClr val="tx1"/>
              </a:solidFill>
              <a:latin typeface="+mn-lt"/>
              <a:ea typeface="+mn-ea"/>
              <a:cs typeface="+mn-cs"/>
            </a:endParaRPr>
          </a:p>
          <a:p>
            <a:r>
              <a:rPr lang="en-US" sz="1400" b="0" i="0" kern="1200" dirty="0">
                <a:solidFill>
                  <a:schemeClr val="tx1"/>
                </a:solidFill>
                <a:latin typeface="+mn-lt"/>
                <a:ea typeface="+mn-ea"/>
                <a:cs typeface="+mn-cs"/>
              </a:rPr>
              <a:t>We welcome new members and conduct beekeeping classes for beginners every spring.</a:t>
            </a:r>
            <a:r>
              <a:rPr lang="en-US" sz="1400" baseline="0" dirty="0"/>
              <a:t>  </a:t>
            </a:r>
          </a:p>
          <a:p>
            <a:r>
              <a:rPr lang="en-US" sz="1400" baseline="0" dirty="0"/>
              <a:t>We have monthly meetings which you are invited to attend if you wish to learn more about bees.</a:t>
            </a:r>
          </a:p>
          <a:p>
            <a:endParaRPr lang="en-US" sz="1400" baseline="0" dirty="0"/>
          </a:p>
          <a:p>
            <a:r>
              <a:rPr lang="en-US" sz="1400" baseline="0" dirty="0"/>
              <a:t> I have been a member of  MCBA for ____ years, and  currently have _____ (number of ) hives. </a:t>
            </a:r>
          </a:p>
          <a:p>
            <a:endParaRPr lang="en-US" sz="1400" baseline="0" dirty="0"/>
          </a:p>
          <a:p>
            <a:r>
              <a:rPr lang="en-US" sz="1400" baseline="0" dirty="0"/>
              <a:t> I hope this presentation will help you appreciate this incredibly complex and wonderful insect the honey bee.</a:t>
            </a:r>
          </a:p>
          <a:p>
            <a:r>
              <a:rPr lang="en-US" sz="1400" baseline="0" dirty="0"/>
              <a:t> Bees, What’s the Buzz?  (</a:t>
            </a:r>
            <a:r>
              <a:rPr lang="en-US" sz="1400" b="1" baseline="0" dirty="0"/>
              <a:t>Click on audio for bee hive sound</a:t>
            </a:r>
            <a:r>
              <a:rPr lang="en-US" sz="1400" baseline="0" dirty="0"/>
              <a:t>)</a:t>
            </a:r>
            <a:endParaRPr lang="en-US" sz="14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1</a:t>
            </a:fld>
            <a:endParaRPr lang="en-US" dirty="0"/>
          </a:p>
        </p:txBody>
      </p:sp>
    </p:spTree>
    <p:extLst>
      <p:ext uri="{BB962C8B-B14F-4D97-AF65-F5344CB8AC3E}">
        <p14:creationId xmlns:p14="http://schemas.microsoft.com/office/powerpoint/2010/main" val="1105250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800" dirty="0"/>
              <a:t>The bees form wax comb on the inside of the </a:t>
            </a:r>
            <a:r>
              <a:rPr lang="en-US" sz="1800" dirty="0" err="1"/>
              <a:t>skep</a:t>
            </a:r>
            <a:r>
              <a:rPr lang="en-US" sz="1800" dirty="0"/>
              <a:t>.  Note the spaces between the comb where bees can maneuver</a:t>
            </a:r>
            <a:r>
              <a:rPr lang="en-US" sz="1800" baseline="0" dirty="0"/>
              <a:t> to maintain their colony.  Latter we will talk about this bee spacing.</a:t>
            </a:r>
            <a:endParaRPr lang="en-US" sz="1800" dirty="0"/>
          </a:p>
          <a:p>
            <a:endParaRPr lang="en-US" sz="1800" dirty="0"/>
          </a:p>
          <a:p>
            <a:r>
              <a:rPr lang="en-US" sz="1800" dirty="0"/>
              <a:t>The major problem with this type of hive is that when</a:t>
            </a:r>
            <a:r>
              <a:rPr lang="en-US" sz="1800" baseline="0" dirty="0"/>
              <a:t> the time came to harvest the honey and wax the whole hive was sacrificed. </a:t>
            </a:r>
          </a:p>
          <a:p>
            <a:endParaRPr lang="en-US" sz="1800" baseline="0" dirty="0"/>
          </a:p>
          <a:p>
            <a:r>
              <a:rPr lang="en-US" sz="1800" baseline="0" dirty="0"/>
              <a:t>The bees had to start the whole process of building comb again.   </a:t>
            </a:r>
          </a:p>
        </p:txBody>
      </p:sp>
      <p:sp>
        <p:nvSpPr>
          <p:cNvPr id="4" name="Slide Number Placeholder 3"/>
          <p:cNvSpPr>
            <a:spLocks noGrp="1"/>
          </p:cNvSpPr>
          <p:nvPr>
            <p:ph type="sldNum" sz="quarter" idx="10"/>
          </p:nvPr>
        </p:nvSpPr>
        <p:spPr/>
        <p:txBody>
          <a:bodyPr/>
          <a:lstStyle/>
          <a:p>
            <a:fld id="{B30E74D6-DDF8-48B4-ADF3-2676EA605968}" type="slidenum">
              <a:rPr lang="en-US" smtClean="0"/>
              <a:pPr/>
              <a:t>10</a:t>
            </a:fld>
            <a:endParaRPr lang="en-US"/>
          </a:p>
        </p:txBody>
      </p:sp>
    </p:spTree>
    <p:extLst>
      <p:ext uri="{BB962C8B-B14F-4D97-AF65-F5344CB8AC3E}">
        <p14:creationId xmlns:p14="http://schemas.microsoft.com/office/powerpoint/2010/main" val="3354568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An apiarist is another word for a  beekeeper. </a:t>
            </a:r>
          </a:p>
          <a:p>
            <a:endParaRPr lang="en-US" sz="1600" dirty="0"/>
          </a:p>
          <a:p>
            <a:r>
              <a:rPr lang="en-US" sz="1600" dirty="0"/>
              <a:t>Lorenzo </a:t>
            </a:r>
            <a:r>
              <a:rPr lang="en-US" sz="1600" dirty="0" err="1"/>
              <a:t>Langstroth</a:t>
            </a:r>
            <a:r>
              <a:rPr lang="en-US" sz="1600" dirty="0"/>
              <a:t> was a preacher a teacher and an apiarist. </a:t>
            </a:r>
          </a:p>
          <a:p>
            <a:endParaRPr lang="en-US" sz="1600" dirty="0"/>
          </a:p>
          <a:p>
            <a:r>
              <a:rPr lang="en-US" sz="1600" dirty="0"/>
              <a:t> He is credited with making a key</a:t>
            </a:r>
            <a:r>
              <a:rPr lang="en-US" sz="1600" baseline="0" dirty="0"/>
              <a:t> </a:t>
            </a:r>
            <a:r>
              <a:rPr lang="en-US" sz="1600" dirty="0"/>
              <a:t>discovery</a:t>
            </a:r>
            <a:r>
              <a:rPr lang="en-US" sz="1600" baseline="0" dirty="0"/>
              <a:t> </a:t>
            </a:r>
            <a:r>
              <a:rPr lang="en-US" sz="1600" dirty="0"/>
              <a:t>to keeping bees.  </a:t>
            </a:r>
          </a:p>
          <a:p>
            <a:endParaRPr lang="en-US" sz="1600" dirty="0"/>
          </a:p>
          <a:p>
            <a:r>
              <a:rPr lang="en-US" sz="1600" dirty="0"/>
              <a:t>His key discovery was </a:t>
            </a:r>
            <a:r>
              <a:rPr lang="en-US" sz="1600" baseline="0" dirty="0"/>
              <a:t>bee space:</a:t>
            </a:r>
            <a:r>
              <a:rPr lang="en-US" sz="1600" b="0" i="0" kern="1200" dirty="0">
                <a:solidFill>
                  <a:schemeClr val="tx1"/>
                </a:solidFill>
                <a:latin typeface="+mn-lt"/>
                <a:ea typeface="+mn-ea"/>
                <a:cs typeface="+mn-cs"/>
              </a:rPr>
              <a:t>   What do we mean by bee space?  </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If a small space was left (less than 1/4 inch or 6.4 mm) the bees filled it with </a:t>
            </a:r>
            <a:r>
              <a:rPr lang="en-US" sz="1600" b="0" i="0" u="none" strike="noStrike" kern="1200" dirty="0" err="1">
                <a:solidFill>
                  <a:schemeClr val="tx1"/>
                </a:solidFill>
                <a:latin typeface="+mn-lt"/>
                <a:ea typeface="+mn-ea"/>
                <a:cs typeface="+mn-cs"/>
              </a:rPr>
              <a:t>propolis</a:t>
            </a:r>
            <a:r>
              <a:rPr lang="en-US" sz="1600" b="0" i="0" u="none" strike="noStrike" kern="1200" dirty="0">
                <a:solidFill>
                  <a:schemeClr val="tx1"/>
                </a:solidFill>
                <a:latin typeface="+mn-lt"/>
                <a:ea typeface="+mn-ea"/>
                <a:cs typeface="+mn-cs"/>
              </a:rPr>
              <a:t>, or bee glue</a:t>
            </a:r>
            <a:r>
              <a:rPr lang="en-US" sz="1600" b="0" i="0" u="none" strike="noStrike" kern="1200" baseline="0" dirty="0">
                <a:solidFill>
                  <a:schemeClr val="tx1"/>
                </a:solidFill>
                <a:latin typeface="+mn-lt"/>
                <a:ea typeface="+mn-ea"/>
                <a:cs typeface="+mn-cs"/>
              </a:rPr>
              <a:t>;</a:t>
            </a:r>
            <a:r>
              <a:rPr lang="en-US" sz="1600" b="0" i="0" kern="1200" dirty="0">
                <a:solidFill>
                  <a:schemeClr val="tx1"/>
                </a:solidFill>
                <a:latin typeface="+mn-lt"/>
                <a:ea typeface="+mn-ea"/>
                <a:cs typeface="+mn-cs"/>
              </a:rPr>
              <a:t> on the other hand, when a larger space was left (more than 3/8 inch or 9.5 mm) the bees filled it with wax comb. </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 He used this information to design moveable frames,</a:t>
            </a:r>
            <a:r>
              <a:rPr lang="en-US" sz="1600" b="0" i="0" kern="1200" baseline="0" dirty="0">
                <a:solidFill>
                  <a:schemeClr val="tx1"/>
                </a:solidFill>
                <a:latin typeface="+mn-lt"/>
                <a:ea typeface="+mn-ea"/>
                <a:cs typeface="+mn-cs"/>
              </a:rPr>
              <a:t> so honey and wax could be extracted without destroying the whole hive.</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11</a:t>
            </a:fld>
            <a:endParaRPr lang="en-US"/>
          </a:p>
        </p:txBody>
      </p:sp>
    </p:spTree>
    <p:extLst>
      <p:ext uri="{BB962C8B-B14F-4D97-AF65-F5344CB8AC3E}">
        <p14:creationId xmlns:p14="http://schemas.microsoft.com/office/powerpoint/2010/main" val="3710420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endParaRPr lang="en-US" sz="1800" dirty="0"/>
          </a:p>
          <a:p>
            <a:r>
              <a:rPr lang="en-US" sz="1800" dirty="0"/>
              <a:t>Langstroth was also an inventor.  He used the discovery of bee space to make a hive with moveable frames.  He patented this hive in 1852.  </a:t>
            </a:r>
          </a:p>
          <a:p>
            <a:endParaRPr lang="en-US" sz="1800" dirty="0"/>
          </a:p>
          <a:p>
            <a:r>
              <a:rPr lang="en-US" sz="1800" dirty="0"/>
              <a:t>Similar configurations of this hive are used today and are still referred to as the Langstroth hive. It is made up of wooden boxes and frames that can be taken apart without destroying the hive.</a:t>
            </a:r>
          </a:p>
          <a:p>
            <a:endParaRPr lang="en-US" sz="18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12</a:t>
            </a:fld>
            <a:endParaRPr lang="en-US"/>
          </a:p>
        </p:txBody>
      </p:sp>
    </p:spTree>
    <p:extLst>
      <p:ext uri="{BB962C8B-B14F-4D97-AF65-F5344CB8AC3E}">
        <p14:creationId xmlns:p14="http://schemas.microsoft.com/office/powerpoint/2010/main" val="95703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800" baseline="0" dirty="0"/>
              <a:t>Inside those boxes are moveable frames, separated by bee space.  </a:t>
            </a:r>
          </a:p>
          <a:p>
            <a:endParaRPr lang="en-US" sz="1800" baseline="0" dirty="0"/>
          </a:p>
          <a:p>
            <a:r>
              <a:rPr lang="en-US" sz="1800" baseline="0" dirty="0"/>
              <a:t>Each box has 8 to 10 frames that can individually be manipulated to extract wax and honey.</a:t>
            </a:r>
            <a:endParaRPr lang="en-US" sz="18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13</a:t>
            </a:fld>
            <a:endParaRPr lang="en-US"/>
          </a:p>
        </p:txBody>
      </p:sp>
    </p:spTree>
    <p:extLst>
      <p:ext uri="{BB962C8B-B14F-4D97-AF65-F5344CB8AC3E}">
        <p14:creationId xmlns:p14="http://schemas.microsoft.com/office/powerpoint/2010/main" val="2654697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According to the American Honey Board it is estimated that there are between 140,000 and</a:t>
            </a:r>
            <a:r>
              <a:rPr lang="en-US" sz="1600" baseline="0" dirty="0"/>
              <a:t> </a:t>
            </a:r>
            <a:r>
              <a:rPr lang="en-US" sz="1600" dirty="0"/>
              <a:t>210,000 beekeepers in the United States today.</a:t>
            </a:r>
          </a:p>
          <a:p>
            <a:endParaRPr lang="en-US" sz="1600" dirty="0"/>
          </a:p>
          <a:p>
            <a:r>
              <a:rPr lang="en-US" sz="1600" dirty="0"/>
              <a:t>The</a:t>
            </a:r>
            <a:r>
              <a:rPr lang="en-US" sz="1600" baseline="0" dirty="0"/>
              <a:t> vast majority are hobbyist beekeepers managing fewer than 25 bee hives</a:t>
            </a:r>
          </a:p>
          <a:p>
            <a:endParaRPr lang="en-US" sz="1600" baseline="0" dirty="0"/>
          </a:p>
          <a:p>
            <a:r>
              <a:rPr lang="en-US" sz="1600" baseline="0" dirty="0"/>
              <a:t>4% are part time beekeepers who manage 25 to 299 hives</a:t>
            </a:r>
          </a:p>
          <a:p>
            <a:endParaRPr lang="en-US" sz="1600" baseline="0" dirty="0"/>
          </a:p>
          <a:p>
            <a:r>
              <a:rPr lang="en-US" sz="1600" baseline="0" dirty="0"/>
              <a:t>An estimated 1,600 beekeepers are commercial beekeepers that mange more than 300 hives.</a:t>
            </a:r>
          </a:p>
          <a:p>
            <a:endParaRPr lang="en-US" sz="1600" baseline="0" dirty="0"/>
          </a:p>
          <a:p>
            <a:r>
              <a:rPr lang="en-US" sz="1600" baseline="0" dirty="0"/>
              <a:t>About half of these 1,600 commercial beekeepers are migratory beekeepers.  They rent their bees to farmers following the pollination season to various crops.</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14</a:t>
            </a:fld>
            <a:endParaRPr lang="en-US"/>
          </a:p>
        </p:txBody>
      </p:sp>
    </p:spTree>
    <p:extLst>
      <p:ext uri="{BB962C8B-B14F-4D97-AF65-F5344CB8AC3E}">
        <p14:creationId xmlns:p14="http://schemas.microsoft.com/office/powerpoint/2010/main" val="536575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800" dirty="0"/>
              <a:t>Honey is the only food humans eat that is made by an insect that people gladly</a:t>
            </a:r>
            <a:r>
              <a:rPr lang="en-US" sz="1800" baseline="0" dirty="0"/>
              <a:t> eat.</a:t>
            </a:r>
            <a:endParaRPr lang="en-US" sz="1800" dirty="0"/>
          </a:p>
          <a:p>
            <a:endParaRPr lang="en-US" sz="1800" dirty="0"/>
          </a:p>
          <a:p>
            <a:r>
              <a:rPr lang="en-US" sz="1800" dirty="0"/>
              <a:t>It is the only sweetener that has nutritional value</a:t>
            </a:r>
          </a:p>
          <a:p>
            <a:endParaRPr lang="en-US" sz="18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15</a:t>
            </a:fld>
            <a:endParaRPr lang="en-US"/>
          </a:p>
        </p:txBody>
      </p:sp>
    </p:spTree>
    <p:extLst>
      <p:ext uri="{BB962C8B-B14F-4D97-AF65-F5344CB8AC3E}">
        <p14:creationId xmlns:p14="http://schemas.microsoft.com/office/powerpoint/2010/main" val="365782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Besides making honey, bees</a:t>
            </a:r>
            <a:r>
              <a:rPr lang="en-US" sz="1600" baseline="0" dirty="0"/>
              <a:t> pollinate many fruits and vegetables that we eat. This is a picture of a bee pollinating cucumbers.</a:t>
            </a:r>
          </a:p>
          <a:p>
            <a:endParaRPr lang="en-US" sz="1600" baseline="0" dirty="0"/>
          </a:p>
          <a:p>
            <a:r>
              <a:rPr lang="en-US" sz="1600" baseline="0" dirty="0"/>
              <a:t>Pollination happens when the pollen from the anther (male part) is transferred to the stigma(female part) of the same or another flower. </a:t>
            </a:r>
          </a:p>
          <a:p>
            <a:endParaRPr lang="en-US" sz="1600" baseline="0" dirty="0"/>
          </a:p>
          <a:p>
            <a:r>
              <a:rPr lang="en-US" sz="1600" baseline="0" dirty="0"/>
              <a:t>In the case of the honey bee, her fuzzy body attracts lots of pollen. </a:t>
            </a:r>
            <a:endParaRPr lang="en-US" sz="1600" b="1" baseline="0" dirty="0"/>
          </a:p>
          <a:p>
            <a:endParaRPr lang="en-US" sz="1600" baseline="0" dirty="0"/>
          </a:p>
          <a:p>
            <a:r>
              <a:rPr lang="en-US" sz="1600" baseline="0" dirty="0"/>
              <a:t>When she goes from flower to flower she drinks the nectar and collects pollen and transfers the pollen in the process.  </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a:t>(Note the pollen in the pollen sacs </a:t>
            </a:r>
            <a:r>
              <a:rPr lang="en-US" sz="1600" baseline="0" dirty="0"/>
              <a:t>)</a:t>
            </a:r>
          </a:p>
          <a:p>
            <a:endParaRPr lang="en-US" sz="1600" baseline="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16</a:t>
            </a:fld>
            <a:endParaRPr lang="en-US"/>
          </a:p>
        </p:txBody>
      </p:sp>
    </p:spTree>
    <p:extLst>
      <p:ext uri="{BB962C8B-B14F-4D97-AF65-F5344CB8AC3E}">
        <p14:creationId xmlns:p14="http://schemas.microsoft.com/office/powerpoint/2010/main" val="4257845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Here is a bee</a:t>
            </a:r>
            <a:r>
              <a:rPr lang="en-US" sz="1600" baseline="0" dirty="0"/>
              <a:t> returning to the hive with a load of pollen carried in her pollen sacs. Pollen sacs are sometimes called pollen baskets, they are stiff hairs on the back of their legs where they collect and carry pollen.</a:t>
            </a:r>
          </a:p>
          <a:p>
            <a:endParaRPr lang="en-US" sz="1600" dirty="0"/>
          </a:p>
          <a:p>
            <a:r>
              <a:rPr lang="en-US" sz="1600" dirty="0"/>
              <a:t>One</a:t>
            </a:r>
            <a:r>
              <a:rPr lang="en-US" sz="1600" baseline="0" dirty="0"/>
              <a:t> third of foods eaten by humans is benefited by insect pollination.</a:t>
            </a:r>
          </a:p>
          <a:p>
            <a:endParaRPr lang="en-US" sz="1600" baseline="0" dirty="0"/>
          </a:p>
          <a:p>
            <a:r>
              <a:rPr lang="en-US" sz="1600" baseline="0" dirty="0"/>
              <a:t>Bees pollinate many foods, examples of nuts they pollinate are almonds and cashews; examples of fruits and vegetables are apples, blueberries, watermelons, zucchinis, pumpkins, and they even add spice to our life by pollinating nutmeg and allspice.  </a:t>
            </a:r>
          </a:p>
          <a:p>
            <a:endParaRPr lang="en-US" sz="1600" baseline="0" dirty="0"/>
          </a:p>
          <a:p>
            <a:endParaRPr lang="en-US" sz="1600" baseline="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17</a:t>
            </a:fld>
            <a:endParaRPr lang="en-US"/>
          </a:p>
        </p:txBody>
      </p:sp>
    </p:spTree>
    <p:extLst>
      <p:ext uri="{BB962C8B-B14F-4D97-AF65-F5344CB8AC3E}">
        <p14:creationId xmlns:p14="http://schemas.microsoft.com/office/powerpoint/2010/main" val="2745359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According to the United States Department of Agriculture over $26 million dollars of agricultural produce are attributed to the honey bee pollination in Maryland.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The most valuable crops for Maryland are apples, peaches, soybeans, cantaloupes, cucumbers and watermelon.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 This is a bee on an apple blossom</a:t>
            </a:r>
            <a:endParaRPr lang="en-US" sz="1600" dirty="0"/>
          </a:p>
          <a:p>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18</a:t>
            </a:fld>
            <a:endParaRPr lang="en-US"/>
          </a:p>
        </p:txBody>
      </p:sp>
    </p:spTree>
    <p:extLst>
      <p:ext uri="{BB962C8B-B14F-4D97-AF65-F5344CB8AC3E}">
        <p14:creationId xmlns:p14="http://schemas.microsoft.com/office/powerpoint/2010/main" val="237668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800" dirty="0"/>
              <a:t>Flowers and bees have been evolving so that each depends</a:t>
            </a:r>
            <a:r>
              <a:rPr lang="en-US" sz="1800" baseline="0" dirty="0"/>
              <a:t> </a:t>
            </a:r>
            <a:r>
              <a:rPr lang="en-US" sz="1800" dirty="0"/>
              <a:t>on each other for survival.  </a:t>
            </a:r>
          </a:p>
          <a:p>
            <a:endParaRPr lang="en-US" sz="1800" dirty="0"/>
          </a:p>
          <a:p>
            <a:r>
              <a:rPr lang="en-US" sz="1800" dirty="0"/>
              <a:t>The nectar</a:t>
            </a:r>
            <a:r>
              <a:rPr lang="en-US" sz="1800" baseline="0" dirty="0"/>
              <a:t> of the bee is the bee’s carbohydrate or energy drink.  </a:t>
            </a:r>
          </a:p>
          <a:p>
            <a:endParaRPr lang="en-US" sz="1800" baseline="0" dirty="0"/>
          </a:p>
          <a:p>
            <a:r>
              <a:rPr lang="en-US" sz="1800" baseline="0" dirty="0"/>
              <a:t>The pollen is the bee’s protein or hamburger.</a:t>
            </a:r>
            <a:endParaRPr lang="en-US" sz="18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19</a:t>
            </a:fld>
            <a:endParaRPr lang="en-US"/>
          </a:p>
        </p:txBody>
      </p:sp>
    </p:spTree>
    <p:extLst>
      <p:ext uri="{BB962C8B-B14F-4D97-AF65-F5344CB8AC3E}">
        <p14:creationId xmlns:p14="http://schemas.microsoft.com/office/powerpoint/2010/main" val="4248007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sz="1600" dirty="0"/>
              <a:t>Here</a:t>
            </a:r>
            <a:r>
              <a:rPr lang="en-US" sz="1600" baseline="0" dirty="0"/>
              <a:t> is the outline of my talk.  I will be talking specifically about honey bees. The talk will cover the relationship between man and bees, what do bees do for us, what makes up a colony, their life cycle, swarms and stings, how bees make honey and how we extract it, and lastly what is happening to our bees and what we can do to help them.</a:t>
            </a:r>
          </a:p>
          <a:p>
            <a:endParaRPr lang="en-US" sz="1600" dirty="0"/>
          </a:p>
        </p:txBody>
      </p:sp>
      <p:sp>
        <p:nvSpPr>
          <p:cNvPr id="4" name="Slide Number Placeholder 3"/>
          <p:cNvSpPr>
            <a:spLocks noGrp="1"/>
          </p:cNvSpPr>
          <p:nvPr>
            <p:ph type="sldNum" sz="quarter" idx="10"/>
          </p:nvPr>
        </p:nvSpPr>
        <p:spPr/>
        <p:txBody>
          <a:bodyPr/>
          <a:lstStyle/>
          <a:p>
            <a:r>
              <a:rPr lang="en-US"/>
              <a:t>Montgomery County Beekeepers, Inc.</a:t>
            </a:r>
            <a:fld id="{B30E74D6-DDF8-48B4-ADF3-2676EA605968}" type="slidenum">
              <a:rPr lang="en-US" smtClean="0"/>
              <a:pPr/>
              <a:t>2</a:t>
            </a:fld>
            <a:endParaRPr lang="en-US" dirty="0"/>
          </a:p>
        </p:txBody>
      </p:sp>
      <p:sp>
        <p:nvSpPr>
          <p:cNvPr id="5" name="Slide Image Placeholder 1"/>
          <p:cNvSpPr txBox="1">
            <a:spLocks noRot="1" noChangeAspect="1"/>
          </p:cNvSpPr>
          <p:nvPr/>
        </p:nvSpPr>
        <p:spPr>
          <a:xfrm>
            <a:off x="1144587" y="700156"/>
            <a:ext cx="4572000" cy="3492699"/>
          </a:xfrm>
          <a:prstGeom prst="rect">
            <a:avLst/>
          </a:prstGeom>
          <a:noFill/>
          <a:ln w="12700">
            <a:solidFill>
              <a:prstClr val="black"/>
            </a:solidFill>
          </a:ln>
        </p:spPr>
      </p:sp>
      <p:sp>
        <p:nvSpPr>
          <p:cNvPr id="6" name="Notes Placeholder 2"/>
          <p:cNvSpPr txBox="1">
            <a:spLocks/>
          </p:cNvSpPr>
          <p:nvPr/>
        </p:nvSpPr>
        <p:spPr>
          <a:xfrm>
            <a:off x="687387" y="4425702"/>
            <a:ext cx="5486400" cy="4191238"/>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Slide Number Placeholder 3"/>
          <p:cNvSpPr txBox="1">
            <a:spLocks/>
          </p:cNvSpPr>
          <p:nvPr/>
        </p:nvSpPr>
        <p:spPr>
          <a:xfrm>
            <a:off x="3886200" y="8848170"/>
            <a:ext cx="2971800" cy="465693"/>
          </a:xfrm>
          <a:prstGeom prst="rect">
            <a:avLst/>
          </a:prstGeom>
        </p:spPr>
        <p:txBody>
          <a:bodyPr vert="horz"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Montgomery County Beekeepers, Inc.</a:t>
            </a:r>
            <a:fld id="{B30E74D6-DDF8-48B4-ADF3-2676EA605968}"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25416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Honey</a:t>
            </a:r>
            <a:r>
              <a:rPr lang="en-US" sz="1600" baseline="0" dirty="0"/>
              <a:t> production is another reason we should care about our bees.</a:t>
            </a:r>
            <a:endParaRPr lang="en-US" sz="1600" dirty="0"/>
          </a:p>
          <a:p>
            <a:endParaRPr lang="en-US" sz="1600" dirty="0"/>
          </a:p>
          <a:p>
            <a:r>
              <a:rPr lang="en-US" sz="1600" dirty="0"/>
              <a:t>Honey has been used as a medicine for thousands of years.  </a:t>
            </a:r>
          </a:p>
          <a:p>
            <a:endParaRPr lang="en-US" sz="1600" dirty="0"/>
          </a:p>
          <a:p>
            <a:r>
              <a:rPr lang="en-US" sz="1600" dirty="0"/>
              <a:t>It helps people with allergies and recently found</a:t>
            </a:r>
            <a:r>
              <a:rPr lang="en-US" sz="1600" baseline="0" dirty="0"/>
              <a:t> to be as effective as cough syrup for children.  </a:t>
            </a:r>
          </a:p>
          <a:p>
            <a:endParaRPr lang="en-US" sz="1600" baseline="0" dirty="0"/>
          </a:p>
          <a:p>
            <a:r>
              <a:rPr lang="en-US" sz="1600" baseline="0" dirty="0"/>
              <a:t>It is also used in makeup, medicines and soaps.  </a:t>
            </a:r>
          </a:p>
          <a:p>
            <a:endParaRPr lang="en-US" sz="1600" baseline="0" dirty="0"/>
          </a:p>
          <a:p>
            <a:r>
              <a:rPr lang="en-US" sz="1600" baseline="0" dirty="0"/>
              <a:t>Most importantly it just tastes real good.  Some people call it liquid gold.</a:t>
            </a:r>
          </a:p>
          <a:p>
            <a:endParaRPr lang="en-US" sz="1600" baseline="0" dirty="0"/>
          </a:p>
          <a:p>
            <a:r>
              <a:rPr lang="en-US" sz="1600" baseline="0" dirty="0"/>
              <a:t>More than 100,000 pounds of honey are produced by Maryland beekeepers annually.  Honey is produced both in the country and the city.</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20</a:t>
            </a:fld>
            <a:endParaRPr lang="en-US"/>
          </a:p>
        </p:txBody>
      </p:sp>
    </p:spTree>
    <p:extLst>
      <p:ext uri="{BB962C8B-B14F-4D97-AF65-F5344CB8AC3E}">
        <p14:creationId xmlns:p14="http://schemas.microsoft.com/office/powerpoint/2010/main" val="1477317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800" dirty="0"/>
              <a:t>Bees wax may be</a:t>
            </a:r>
            <a:r>
              <a:rPr lang="en-US" sz="1800" baseline="0" dirty="0"/>
              <a:t> more important than the honey.  </a:t>
            </a:r>
          </a:p>
          <a:p>
            <a:endParaRPr lang="en-US" sz="1800" baseline="0" dirty="0"/>
          </a:p>
          <a:p>
            <a:r>
              <a:rPr lang="en-US" sz="1800" baseline="0" dirty="0"/>
              <a:t>It is the best wax for candles, burning more slowly and creating less smoke. </a:t>
            </a:r>
          </a:p>
          <a:p>
            <a:endParaRPr lang="en-US" sz="1800" baseline="0" dirty="0"/>
          </a:p>
          <a:p>
            <a:r>
              <a:rPr lang="en-US" sz="1800" baseline="0" dirty="0"/>
              <a:t>It is used in medicines, makeup, soaps, crayons, floor and furniture polish.</a:t>
            </a:r>
          </a:p>
          <a:p>
            <a:endParaRPr lang="en-US" sz="1800" baseline="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21</a:t>
            </a:fld>
            <a:endParaRPr lang="en-US"/>
          </a:p>
        </p:txBody>
      </p:sp>
    </p:spTree>
    <p:extLst>
      <p:ext uri="{BB962C8B-B14F-4D97-AF65-F5344CB8AC3E}">
        <p14:creationId xmlns:p14="http://schemas.microsoft.com/office/powerpoint/2010/main" val="2069215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Propolis</a:t>
            </a:r>
            <a:r>
              <a:rPr lang="en-US" sz="1600" baseline="0" dirty="0"/>
              <a:t> is another product made in the hive, it is often called  bee glue. </a:t>
            </a:r>
          </a:p>
          <a:p>
            <a:r>
              <a:rPr lang="en-US" sz="1600" baseline="0" dirty="0"/>
              <a:t> </a:t>
            </a:r>
          </a:p>
          <a:p>
            <a:r>
              <a:rPr lang="en-US" sz="1600" b="0" i="0" dirty="0">
                <a:solidFill>
                  <a:srgbClr val="444444"/>
                </a:solidFill>
                <a:effectLst/>
                <a:latin typeface="Lato" panose="020F0502020204030203" pitchFamily="34" charset="0"/>
              </a:rPr>
              <a:t>The bees make propolis from tree resins that they collect from leaf buds and tree sap</a:t>
            </a:r>
            <a:r>
              <a:rPr lang="en-US" sz="1600" b="0" i="0" baseline="0" dirty="0">
                <a:solidFill>
                  <a:srgbClr val="444444"/>
                </a:solidFill>
                <a:effectLst/>
                <a:latin typeface="Lato" panose="020F0502020204030203" pitchFamily="34" charset="0"/>
              </a:rPr>
              <a:t>. </a:t>
            </a:r>
            <a:r>
              <a:rPr lang="en-US" sz="1600" baseline="0" dirty="0"/>
              <a:t> The bees mix the resin with honey and wax.   Chewing on it they add enzymes from their stomachs to turn it into this useful product propolis.</a:t>
            </a:r>
          </a:p>
          <a:p>
            <a:endParaRPr lang="en-US" sz="1600" baseline="0" dirty="0"/>
          </a:p>
          <a:p>
            <a:r>
              <a:rPr lang="en-US" sz="1600" baseline="0" dirty="0"/>
              <a:t>It has been found to have antibacterial properties. It bolsters the colony health acting as a natural disinfectant.</a:t>
            </a:r>
          </a:p>
          <a:p>
            <a:endParaRPr lang="en-US" sz="1600" baseline="0" dirty="0"/>
          </a:p>
          <a:p>
            <a:r>
              <a:rPr lang="en-US" sz="1600" baseline="0" dirty="0"/>
              <a:t>Scientists are studying propolis to see what health benefits for humans it might have.</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22</a:t>
            </a:fld>
            <a:endParaRPr lang="en-US"/>
          </a:p>
        </p:txBody>
      </p:sp>
    </p:spTree>
    <p:extLst>
      <p:ext uri="{BB962C8B-B14F-4D97-AF65-F5344CB8AC3E}">
        <p14:creationId xmlns:p14="http://schemas.microsoft.com/office/powerpoint/2010/main" val="1778475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b="0" i="0" kern="1200" dirty="0">
                <a:solidFill>
                  <a:schemeClr val="tx1"/>
                </a:solidFill>
                <a:latin typeface="+mn-lt"/>
                <a:ea typeface="+mn-ea"/>
                <a:cs typeface="+mn-cs"/>
              </a:rPr>
              <a:t>In</a:t>
            </a:r>
            <a:r>
              <a:rPr lang="en-US" sz="1600" b="0" i="0" kern="1200" baseline="0" dirty="0">
                <a:solidFill>
                  <a:schemeClr val="tx1"/>
                </a:solidFill>
                <a:latin typeface="+mn-lt"/>
                <a:ea typeface="+mn-ea"/>
                <a:cs typeface="+mn-cs"/>
              </a:rPr>
              <a:t> this picture you can see worker bees and the queen bee laying eggs in the open cells. </a:t>
            </a:r>
            <a:r>
              <a:rPr lang="en-US" sz="1600" b="0" i="0" kern="1200" dirty="0">
                <a:solidFill>
                  <a:schemeClr val="tx1"/>
                </a:solidFill>
                <a:latin typeface="+mn-lt"/>
                <a:ea typeface="+mn-ea"/>
                <a:cs typeface="+mn-cs"/>
              </a:rPr>
              <a:t/>
            </a:r>
            <a:br>
              <a:rPr lang="en-US" sz="1600" b="0" i="0" kern="1200" dirty="0">
                <a:solidFill>
                  <a:schemeClr val="tx1"/>
                </a:solidFill>
                <a:latin typeface="+mn-lt"/>
                <a:ea typeface="+mn-ea"/>
                <a:cs typeface="+mn-cs"/>
              </a:rPr>
            </a:br>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There are 3 different bees</a:t>
            </a:r>
            <a:r>
              <a:rPr lang="en-US" sz="1600" b="0" i="0" kern="1200" baseline="0" dirty="0">
                <a:solidFill>
                  <a:schemeClr val="tx1"/>
                </a:solidFill>
                <a:latin typeface="+mn-lt"/>
                <a:ea typeface="+mn-ea"/>
                <a:cs typeface="+mn-cs"/>
              </a:rPr>
              <a:t> in the honey bee colony, the queen the drone and the worker bees.</a:t>
            </a:r>
          </a:p>
          <a:p>
            <a:endParaRPr lang="en-US" sz="1600" b="0" i="0" kern="1200" baseline="0" dirty="0">
              <a:solidFill>
                <a:schemeClr val="tx1"/>
              </a:solidFill>
              <a:latin typeface="+mn-lt"/>
              <a:ea typeface="+mn-ea"/>
              <a:cs typeface="+mn-cs"/>
            </a:endParaRPr>
          </a:p>
          <a:p>
            <a:r>
              <a:rPr lang="en-US" sz="1600" b="0" i="0" kern="1200" baseline="0" dirty="0">
                <a:solidFill>
                  <a:schemeClr val="tx1"/>
                </a:solidFill>
                <a:latin typeface="+mn-lt"/>
                <a:ea typeface="+mn-ea"/>
                <a:cs typeface="+mn-cs"/>
              </a:rPr>
              <a:t>The Queen’s job is to lay eggs.  She is the mother of the entire hive which can consist of 30 to 60 thousand bees.</a:t>
            </a:r>
          </a:p>
          <a:p>
            <a:r>
              <a:rPr lang="en-US" sz="1600" b="0" i="0" kern="1200" baseline="0" dirty="0">
                <a:solidFill>
                  <a:schemeClr val="tx1"/>
                </a:solidFill>
                <a:latin typeface="+mn-lt"/>
                <a:ea typeface="+mn-ea"/>
                <a:cs typeface="+mn-cs"/>
              </a:rPr>
              <a:t> </a:t>
            </a:r>
          </a:p>
          <a:p>
            <a:r>
              <a:rPr lang="en-US" sz="1600" b="0" i="0" kern="1200" baseline="0" dirty="0">
                <a:solidFill>
                  <a:schemeClr val="tx1"/>
                </a:solidFill>
                <a:latin typeface="+mn-lt"/>
                <a:ea typeface="+mn-ea"/>
                <a:cs typeface="+mn-cs"/>
              </a:rPr>
              <a:t>She is the largest of the bees having a longer abdomen and a shiny thorax.</a:t>
            </a:r>
          </a:p>
          <a:p>
            <a:endParaRPr lang="en-US" sz="1600" b="0" i="0" kern="1200" baseline="0" dirty="0">
              <a:solidFill>
                <a:schemeClr val="tx1"/>
              </a:solidFill>
              <a:latin typeface="+mn-lt"/>
              <a:ea typeface="+mn-ea"/>
              <a:cs typeface="+mn-cs"/>
            </a:endParaRPr>
          </a:p>
          <a:p>
            <a:r>
              <a:rPr lang="en-US" sz="1600" b="0" i="0" kern="1200" baseline="0" dirty="0">
                <a:solidFill>
                  <a:schemeClr val="tx1"/>
                </a:solidFill>
                <a:latin typeface="+mn-lt"/>
                <a:ea typeface="+mn-ea"/>
                <a:cs typeface="+mn-cs"/>
              </a:rPr>
              <a:t>The Queen does not have pollen baskets on her legs.  </a:t>
            </a:r>
          </a:p>
          <a:p>
            <a:endParaRPr lang="en-US" sz="1600" b="0" i="0" kern="1200" baseline="0" dirty="0">
              <a:solidFill>
                <a:schemeClr val="tx1"/>
              </a:solidFill>
              <a:latin typeface="+mn-lt"/>
              <a:ea typeface="+mn-ea"/>
              <a:cs typeface="+mn-cs"/>
            </a:endParaRPr>
          </a:p>
          <a:p>
            <a:r>
              <a:rPr lang="en-US" sz="1600" b="0" i="0" kern="1200" baseline="0" dirty="0">
                <a:solidFill>
                  <a:schemeClr val="tx1"/>
                </a:solidFill>
                <a:latin typeface="+mn-lt"/>
                <a:ea typeface="+mn-ea"/>
                <a:cs typeface="+mn-cs"/>
              </a:rPr>
              <a:t>She has a stinger which she uses to fight off other queens. She can sting multiple times without dying.  </a:t>
            </a:r>
          </a:p>
          <a:p>
            <a:endParaRPr lang="en-US" sz="1600" b="0" i="0" kern="1200" baseline="0" dirty="0">
              <a:solidFill>
                <a:schemeClr val="tx1"/>
              </a:solidFill>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23</a:t>
            </a:fld>
            <a:endParaRPr lang="en-US"/>
          </a:p>
        </p:txBody>
      </p:sp>
    </p:spTree>
    <p:extLst>
      <p:ext uri="{BB962C8B-B14F-4D97-AF65-F5344CB8AC3E}">
        <p14:creationId xmlns:p14="http://schemas.microsoft.com/office/powerpoint/2010/main" val="52584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Drones are the male bees. Drones are characterized by eyes that are twice the size of those of </a:t>
            </a:r>
            <a:r>
              <a:rPr lang="en-US" sz="1600" b="0" i="0" u="none" strike="noStrike" kern="1200" dirty="0">
                <a:solidFill>
                  <a:schemeClr val="tx1"/>
                </a:solidFill>
                <a:latin typeface="+mn-lt"/>
                <a:ea typeface="+mn-ea"/>
                <a:cs typeface="+mn-cs"/>
              </a:rPr>
              <a:t>worker bees</a:t>
            </a:r>
            <a:r>
              <a:rPr lang="en-US" sz="1600" b="0" i="0" kern="1200" dirty="0">
                <a:solidFill>
                  <a:schemeClr val="tx1"/>
                </a:solidFill>
                <a:latin typeface="+mn-lt"/>
                <a:ea typeface="+mn-ea"/>
                <a:cs typeface="+mn-cs"/>
              </a:rPr>
              <a:t> and queens </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They</a:t>
            </a:r>
            <a:r>
              <a:rPr lang="en-US" sz="1600" b="0" i="0" kern="1200" baseline="0" dirty="0">
                <a:solidFill>
                  <a:schemeClr val="tx1"/>
                </a:solidFill>
                <a:latin typeface="+mn-lt"/>
                <a:ea typeface="+mn-ea"/>
                <a:cs typeface="+mn-cs"/>
              </a:rPr>
              <a:t> are bigger than</a:t>
            </a:r>
            <a:r>
              <a:rPr lang="en-US" sz="1600" b="0" i="0" kern="1200" dirty="0">
                <a:solidFill>
                  <a:schemeClr val="tx1"/>
                </a:solidFill>
                <a:latin typeface="+mn-lt"/>
                <a:ea typeface="+mn-ea"/>
                <a:cs typeface="+mn-cs"/>
              </a:rPr>
              <a:t> worker bees</a:t>
            </a:r>
            <a:r>
              <a:rPr lang="en-US" sz="1600" b="0" i="0" kern="1200" baseline="0" dirty="0">
                <a:solidFill>
                  <a:schemeClr val="tx1"/>
                </a:solidFill>
                <a:latin typeface="+mn-lt"/>
                <a:ea typeface="+mn-ea"/>
                <a:cs typeface="+mn-cs"/>
              </a:rPr>
              <a:t> but </a:t>
            </a:r>
            <a:r>
              <a:rPr lang="en-US" sz="1600" b="0" i="0" kern="1200" dirty="0">
                <a:solidFill>
                  <a:schemeClr val="tx1"/>
                </a:solidFill>
                <a:latin typeface="+mn-lt"/>
                <a:ea typeface="+mn-ea"/>
                <a:cs typeface="+mn-cs"/>
              </a:rPr>
              <a:t>smaller than the </a:t>
            </a:r>
            <a:r>
              <a:rPr lang="en-US" sz="1600" b="0" i="0" u="none" strike="noStrike" kern="1200" dirty="0">
                <a:solidFill>
                  <a:schemeClr val="tx1"/>
                </a:solidFill>
                <a:latin typeface="+mn-lt"/>
                <a:ea typeface="+mn-ea"/>
                <a:cs typeface="+mn-cs"/>
              </a:rPr>
              <a:t>queen bee.  </a:t>
            </a:r>
          </a:p>
          <a:p>
            <a:endParaRPr lang="en-US" sz="1600" b="0" i="0" u="none" strike="noStrike" kern="1200" dirty="0">
              <a:solidFill>
                <a:schemeClr val="tx1"/>
              </a:solidFill>
              <a:latin typeface="+mn-lt"/>
              <a:ea typeface="+mn-ea"/>
              <a:cs typeface="+mn-cs"/>
            </a:endParaRPr>
          </a:p>
          <a:p>
            <a:r>
              <a:rPr lang="en-US" sz="1600" b="0" i="0" u="none" strike="noStrike" kern="1200" dirty="0">
                <a:solidFill>
                  <a:schemeClr val="tx1"/>
                </a:solidFill>
                <a:latin typeface="+mn-lt"/>
                <a:ea typeface="+mn-ea"/>
                <a:cs typeface="+mn-cs"/>
              </a:rPr>
              <a:t>They do not have a long proboscis,</a:t>
            </a:r>
            <a:r>
              <a:rPr lang="en-US" sz="1600" b="0" i="0" u="none" strike="noStrike" kern="1200" baseline="0" dirty="0">
                <a:solidFill>
                  <a:schemeClr val="tx1"/>
                </a:solidFill>
                <a:latin typeface="+mn-lt"/>
                <a:ea typeface="+mn-ea"/>
                <a:cs typeface="+mn-cs"/>
              </a:rPr>
              <a:t> another word for a tongue,</a:t>
            </a:r>
            <a:r>
              <a:rPr lang="en-US" sz="1600" b="0" i="0" kern="1200" dirty="0">
                <a:solidFill>
                  <a:schemeClr val="tx1"/>
                </a:solidFill>
                <a:latin typeface="+mn-lt"/>
                <a:ea typeface="+mn-ea"/>
                <a:cs typeface="+mn-cs"/>
              </a:rPr>
              <a:t> to collect nectar to produce honey.</a:t>
            </a:r>
            <a:endParaRPr lang="en-US" sz="1600" b="0" i="0" u="none" strike="noStrike" kern="1200" dirty="0">
              <a:solidFill>
                <a:schemeClr val="tx1"/>
              </a:solidFill>
              <a:latin typeface="+mn-lt"/>
              <a:ea typeface="+mn-ea"/>
              <a:cs typeface="+mn-cs"/>
            </a:endParaRPr>
          </a:p>
          <a:p>
            <a:endParaRPr lang="en-US" sz="1600" b="0" i="0" u="none" strike="noStrike" kern="1200" dirty="0">
              <a:solidFill>
                <a:schemeClr val="tx1"/>
              </a:solidFill>
              <a:latin typeface="+mn-lt"/>
              <a:ea typeface="+mn-ea"/>
              <a:cs typeface="+mn-cs"/>
            </a:endParaRPr>
          </a:p>
          <a:p>
            <a:r>
              <a:rPr lang="en-US" sz="1600" b="0" i="0" u="none" strike="noStrike" kern="1200" dirty="0">
                <a:solidFill>
                  <a:schemeClr val="tx1"/>
                </a:solidFill>
                <a:latin typeface="+mn-lt"/>
                <a:ea typeface="+mn-ea"/>
                <a:cs typeface="+mn-cs"/>
              </a:rPr>
              <a:t>Drones</a:t>
            </a:r>
            <a:r>
              <a:rPr lang="en-US" sz="1600" b="0" i="0" u="none" strike="noStrike" kern="1200" baseline="0" dirty="0">
                <a:solidFill>
                  <a:schemeClr val="tx1"/>
                </a:solidFill>
                <a:latin typeface="+mn-lt"/>
                <a:ea typeface="+mn-ea"/>
                <a:cs typeface="+mn-cs"/>
              </a:rPr>
              <a:t> do not have the capacity to sting. </a:t>
            </a:r>
          </a:p>
          <a:p>
            <a:endParaRPr lang="en-US" sz="1600" b="0" i="0" u="none" strike="noStrike" kern="1200" baseline="0" dirty="0">
              <a:solidFill>
                <a:schemeClr val="tx1"/>
              </a:solidFill>
              <a:latin typeface="+mn-lt"/>
              <a:ea typeface="+mn-ea"/>
              <a:cs typeface="+mn-cs"/>
            </a:endParaRPr>
          </a:p>
          <a:p>
            <a:r>
              <a:rPr lang="en-US" sz="1600" b="0" i="0" u="none" strike="noStrike" kern="1200" baseline="0" dirty="0">
                <a:solidFill>
                  <a:schemeClr val="tx1"/>
                </a:solidFill>
                <a:latin typeface="+mn-lt"/>
                <a:ea typeface="+mn-ea"/>
                <a:cs typeface="+mn-cs"/>
              </a:rPr>
              <a:t>Their purpose is to mate with other queens from other hives.</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24</a:t>
            </a:fld>
            <a:endParaRPr lang="en-US"/>
          </a:p>
        </p:txBody>
      </p:sp>
    </p:spTree>
    <p:extLst>
      <p:ext uri="{BB962C8B-B14F-4D97-AF65-F5344CB8AC3E}">
        <p14:creationId xmlns:p14="http://schemas.microsoft.com/office/powerpoint/2010/main" val="3470091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The workers are the smallest of the honey bees.  </a:t>
            </a:r>
          </a:p>
          <a:p>
            <a:endParaRPr lang="en-US" sz="1600" dirty="0"/>
          </a:p>
          <a:p>
            <a:r>
              <a:rPr lang="en-US" sz="1600" dirty="0"/>
              <a:t>They have a long proboscis or tongue used to suck up nectar from flowers. </a:t>
            </a:r>
          </a:p>
          <a:p>
            <a:endParaRPr lang="en-US" sz="1600" dirty="0"/>
          </a:p>
          <a:p>
            <a:r>
              <a:rPr lang="en-US" sz="1600" dirty="0"/>
              <a:t>Worker bees</a:t>
            </a:r>
            <a:r>
              <a:rPr lang="en-US" sz="1600" baseline="0" dirty="0"/>
              <a:t> hind legs are fringed with stiff hairs that form pollen baskets.</a:t>
            </a:r>
          </a:p>
          <a:p>
            <a:endParaRPr lang="en-US" sz="1600" baseline="0" dirty="0"/>
          </a:p>
          <a:p>
            <a:r>
              <a:rPr lang="en-US" sz="1600" baseline="0" dirty="0"/>
              <a:t>Workers have a stinger and a venom gland at the tip of their abdomen.  </a:t>
            </a:r>
          </a:p>
          <a:p>
            <a:endParaRPr lang="en-US" sz="1600" baseline="0" dirty="0"/>
          </a:p>
          <a:p>
            <a:r>
              <a:rPr lang="en-US" sz="1600" baseline="0" dirty="0"/>
              <a:t>They can only sting once because their stingers and internal organs are pulled out when they sting and then they die.</a:t>
            </a:r>
          </a:p>
          <a:p>
            <a:endParaRPr lang="en-US" sz="1600" baseline="0" dirty="0"/>
          </a:p>
          <a:p>
            <a:r>
              <a:rPr lang="en-US" sz="1600" baseline="0" dirty="0"/>
              <a:t>The Queen’s only job is to lay eggs, the drone’s job is to mate.  The worker bee does all the work!</a:t>
            </a:r>
          </a:p>
          <a:p>
            <a:pPr lvl="1"/>
            <a:endParaRPr lang="en-US" sz="1600" baseline="0" dirty="0"/>
          </a:p>
          <a:p>
            <a:pPr lvl="1"/>
            <a:endParaRPr lang="en-US" sz="1600" b="0" i="0" kern="1200" dirty="0">
              <a:solidFill>
                <a:schemeClr val="tx1"/>
              </a:solidFill>
              <a:latin typeface="+mn-lt"/>
              <a:ea typeface="+mn-ea"/>
              <a:cs typeface="+mn-cs"/>
            </a:endParaRPr>
          </a:p>
          <a:p>
            <a:endParaRPr lang="en-US" sz="1600" baseline="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25</a:t>
            </a:fld>
            <a:endParaRPr lang="en-US"/>
          </a:p>
        </p:txBody>
      </p:sp>
    </p:spTree>
    <p:extLst>
      <p:ext uri="{BB962C8B-B14F-4D97-AF65-F5344CB8AC3E}">
        <p14:creationId xmlns:p14="http://schemas.microsoft.com/office/powerpoint/2010/main" val="1033785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latin typeface="+mn-lt"/>
                <a:ea typeface="+mn-ea"/>
                <a:cs typeface="+mn-cs"/>
              </a:rPr>
              <a:t>For the first three weeks of her adult life, a worker bee performs chores inside the hive.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latin typeface="+mn-lt"/>
                <a:ea typeface="+mn-ea"/>
                <a:cs typeface="+mn-cs"/>
              </a:rPr>
              <a:t>These bees are called house bees by beekeepers.</a:t>
            </a:r>
            <a:r>
              <a:rPr lang="en-US" sz="1600" b="0" i="0" kern="1200" baseline="0" dirty="0">
                <a:solidFill>
                  <a:schemeClr val="tx1"/>
                </a:solidFill>
                <a:latin typeface="+mn-lt"/>
                <a:ea typeface="+mn-ea"/>
                <a:cs typeface="+mn-cs"/>
              </a:rPr>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b="0" i="0" kern="1200" baseline="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i="0" kern="1200" baseline="0" dirty="0">
                <a:solidFill>
                  <a:schemeClr val="tx1"/>
                </a:solidFill>
                <a:latin typeface="+mn-lt"/>
                <a:ea typeface="+mn-ea"/>
                <a:cs typeface="+mn-cs"/>
              </a:rPr>
              <a:t>These young</a:t>
            </a:r>
            <a:r>
              <a:rPr lang="en-US" sz="1600" b="0" i="0" kern="1200" dirty="0">
                <a:solidFill>
                  <a:schemeClr val="tx1"/>
                </a:solidFill>
                <a:latin typeface="+mn-lt"/>
                <a:ea typeface="+mn-ea"/>
                <a:cs typeface="+mn-cs"/>
              </a:rPr>
              <a:t> adults clean the hive, feed larvae, build wax cells, and make honey.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latin typeface="+mn-lt"/>
                <a:ea typeface="+mn-ea"/>
                <a:cs typeface="+mn-cs"/>
              </a:rPr>
              <a:t>Each bee, guided by an inner clock, does certain chores as she reaches a certain age.</a:t>
            </a:r>
          </a:p>
          <a:p>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26</a:t>
            </a:fld>
            <a:endParaRPr lang="en-US"/>
          </a:p>
        </p:txBody>
      </p:sp>
    </p:spTree>
    <p:extLst>
      <p:ext uri="{BB962C8B-B14F-4D97-AF65-F5344CB8AC3E}">
        <p14:creationId xmlns:p14="http://schemas.microsoft.com/office/powerpoint/2010/main" val="2875888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Autofit/>
          </a:bodyPr>
          <a:lstStyle/>
          <a:p>
            <a:r>
              <a:rPr lang="en-US" sz="1400" b="0" i="0" kern="1200" dirty="0">
                <a:solidFill>
                  <a:schemeClr val="tx1"/>
                </a:solidFill>
                <a:latin typeface="+mn-lt"/>
                <a:ea typeface="+mn-ea"/>
                <a:cs typeface="+mn-cs"/>
              </a:rPr>
              <a:t>For the second half of the worker bee’s life, she works outside. </a:t>
            </a:r>
          </a:p>
          <a:p>
            <a:endParaRPr lang="en-US" sz="1400" b="0" i="0" kern="1200" dirty="0">
              <a:solidFill>
                <a:schemeClr val="tx1"/>
              </a:solidFill>
              <a:latin typeface="+mn-lt"/>
              <a:ea typeface="+mn-ea"/>
              <a:cs typeface="+mn-cs"/>
            </a:endParaRPr>
          </a:p>
          <a:p>
            <a:r>
              <a:rPr lang="en-US" sz="1400" b="0" i="0" kern="1200" dirty="0">
                <a:solidFill>
                  <a:schemeClr val="tx1"/>
                </a:solidFill>
                <a:latin typeface="+mn-lt"/>
                <a:ea typeface="+mn-ea"/>
                <a:cs typeface="+mn-cs"/>
              </a:rPr>
              <a:t>If the air is hot, her first task is to ventilate the hive by fanning her wings just outside the nest.</a:t>
            </a:r>
            <a:r>
              <a:rPr lang="en-US" sz="1400" b="0" i="0" kern="1200" baseline="0" dirty="0">
                <a:solidFill>
                  <a:schemeClr val="tx1"/>
                </a:solidFill>
                <a:latin typeface="+mn-lt"/>
                <a:ea typeface="+mn-ea"/>
                <a:cs typeface="+mn-cs"/>
              </a:rPr>
              <a:t>  </a:t>
            </a:r>
          </a:p>
          <a:p>
            <a:endParaRPr lang="en-US" sz="1400" b="0" i="0" kern="1200" baseline="0" dirty="0">
              <a:solidFill>
                <a:schemeClr val="tx1"/>
              </a:solidFill>
              <a:latin typeface="+mn-lt"/>
              <a:ea typeface="+mn-ea"/>
              <a:cs typeface="+mn-cs"/>
            </a:endParaRPr>
          </a:p>
          <a:p>
            <a:r>
              <a:rPr lang="en-US" sz="1400" b="0" i="0" kern="1200" dirty="0">
                <a:solidFill>
                  <a:schemeClr val="tx1"/>
                </a:solidFill>
                <a:latin typeface="+mn-lt"/>
                <a:ea typeface="+mn-ea"/>
                <a:cs typeface="+mn-cs"/>
              </a:rPr>
              <a:t>A honey bee’s wings flap over 183 times per second or 11,000 times per minute!</a:t>
            </a:r>
          </a:p>
          <a:p>
            <a:r>
              <a:rPr lang="en-US" sz="1400" b="0" i="0" kern="1200" dirty="0">
                <a:solidFill>
                  <a:schemeClr val="tx1"/>
                </a:solidFill>
                <a:latin typeface="+mn-lt"/>
                <a:ea typeface="+mn-ea"/>
                <a:cs typeface="+mn-cs"/>
              </a:rPr>
              <a:t> </a:t>
            </a:r>
          </a:p>
          <a:p>
            <a:r>
              <a:rPr lang="en-US" sz="1400" b="0" i="0" kern="1200" dirty="0">
                <a:solidFill>
                  <a:schemeClr val="tx1"/>
                </a:solidFill>
                <a:latin typeface="+mn-lt"/>
                <a:ea typeface="+mn-ea"/>
                <a:cs typeface="+mn-cs"/>
              </a:rPr>
              <a:t>The worker’s next job is to stand guard outside the hive. Bees can recognize their hive mates by scent and will attack unfamiliar bees and other insects. </a:t>
            </a:r>
          </a:p>
          <a:p>
            <a:endParaRPr lang="en-US" sz="1400" b="0" i="0" kern="1200" dirty="0">
              <a:solidFill>
                <a:schemeClr val="tx1"/>
              </a:solidFill>
              <a:latin typeface="+mn-lt"/>
              <a:ea typeface="+mn-ea"/>
              <a:cs typeface="+mn-cs"/>
            </a:endParaRPr>
          </a:p>
          <a:p>
            <a:r>
              <a:rPr lang="en-US" sz="1400" b="0" i="0" kern="1200" dirty="0">
                <a:solidFill>
                  <a:schemeClr val="tx1"/>
                </a:solidFill>
                <a:latin typeface="+mn-lt"/>
                <a:ea typeface="+mn-ea"/>
                <a:cs typeface="+mn-cs"/>
              </a:rPr>
              <a:t>When a worker bee defends her colony against and stings an enemy, she gives off an alarm pheromone from a gland near her stinger to alert other bees.</a:t>
            </a:r>
          </a:p>
          <a:p>
            <a:r>
              <a:rPr lang="en-US" sz="1400" b="0" i="0" kern="1200" dirty="0">
                <a:solidFill>
                  <a:schemeClr val="tx1"/>
                </a:solidFill>
                <a:latin typeface="+mn-lt"/>
                <a:ea typeface="+mn-ea"/>
                <a:cs typeface="+mn-cs"/>
              </a:rPr>
              <a:t> </a:t>
            </a:r>
          </a:p>
          <a:p>
            <a:r>
              <a:rPr lang="en-US" sz="1400" b="0" i="0" kern="1200" dirty="0">
                <a:solidFill>
                  <a:schemeClr val="tx1"/>
                </a:solidFill>
                <a:latin typeface="+mn-lt"/>
                <a:ea typeface="+mn-ea"/>
                <a:cs typeface="+mn-cs"/>
              </a:rPr>
              <a:t>The last role of the worker bee is that of forager, flying through fields, gardens, and orchards gathering food and supplies.</a:t>
            </a:r>
          </a:p>
          <a:p>
            <a:r>
              <a:rPr lang="en-US" sz="1400" b="0" i="0" kern="1200" dirty="0">
                <a:solidFill>
                  <a:schemeClr val="tx1"/>
                </a:solidFill>
                <a:latin typeface="+mn-lt"/>
                <a:ea typeface="+mn-ea"/>
                <a:cs typeface="+mn-cs"/>
              </a:rPr>
              <a:t> </a:t>
            </a:r>
          </a:p>
          <a:p>
            <a:r>
              <a:rPr lang="en-US" sz="1400" b="0" i="0" kern="1200" dirty="0">
                <a:solidFill>
                  <a:schemeClr val="tx1"/>
                </a:solidFill>
                <a:latin typeface="+mn-lt"/>
                <a:ea typeface="+mn-ea"/>
                <a:cs typeface="+mn-cs"/>
              </a:rPr>
              <a:t> </a:t>
            </a:r>
          </a:p>
          <a:p>
            <a:endParaRPr lang="en-US" sz="1400" b="0" i="0" kern="1200" dirty="0">
              <a:solidFill>
                <a:schemeClr val="tx1"/>
              </a:solidFill>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27</a:t>
            </a:fld>
            <a:endParaRPr lang="en-US"/>
          </a:p>
        </p:txBody>
      </p:sp>
    </p:spTree>
    <p:extLst>
      <p:ext uri="{BB962C8B-B14F-4D97-AF65-F5344CB8AC3E}">
        <p14:creationId xmlns:p14="http://schemas.microsoft.com/office/powerpoint/2010/main" val="1642113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All bees go thru 4 different stages to become an adult,</a:t>
            </a:r>
            <a:r>
              <a:rPr lang="en-US" sz="1600" baseline="0" dirty="0"/>
              <a:t> e</a:t>
            </a:r>
            <a:r>
              <a:rPr lang="en-US" sz="1600" dirty="0"/>
              <a:t>gg, larvae, pupae and adult.</a:t>
            </a:r>
          </a:p>
          <a:p>
            <a:endParaRPr lang="en-US" sz="1600" dirty="0"/>
          </a:p>
          <a:p>
            <a:r>
              <a:rPr lang="en-US" sz="1600" dirty="0"/>
              <a:t>The queen lays an egg which</a:t>
            </a:r>
            <a:r>
              <a:rPr lang="en-US" sz="1600" baseline="0" dirty="0"/>
              <a:t> hatches to become a larva. </a:t>
            </a:r>
          </a:p>
          <a:p>
            <a:endParaRPr lang="en-US" sz="1600" baseline="0" dirty="0"/>
          </a:p>
          <a:p>
            <a:r>
              <a:rPr lang="en-US" sz="1600" baseline="0" dirty="0"/>
              <a:t>Here you see the eggs on the right and the larva on the left.</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28</a:t>
            </a:fld>
            <a:endParaRPr lang="en-US"/>
          </a:p>
        </p:txBody>
      </p:sp>
    </p:spTree>
    <p:extLst>
      <p:ext uri="{BB962C8B-B14F-4D97-AF65-F5344CB8AC3E}">
        <p14:creationId xmlns:p14="http://schemas.microsoft.com/office/powerpoint/2010/main" val="357373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b="0" i="0" kern="1200" dirty="0">
                <a:solidFill>
                  <a:schemeClr val="tx1"/>
                </a:solidFill>
                <a:latin typeface="+mn-lt"/>
                <a:ea typeface="+mn-ea"/>
                <a:cs typeface="+mn-cs"/>
              </a:rPr>
              <a:t>The pupa</a:t>
            </a:r>
            <a:r>
              <a:rPr lang="en-US" sz="1600" b="0" i="0" kern="1200" baseline="0" dirty="0">
                <a:solidFill>
                  <a:schemeClr val="tx1"/>
                </a:solidFill>
                <a:latin typeface="+mn-lt"/>
                <a:ea typeface="+mn-ea"/>
                <a:cs typeface="+mn-cs"/>
              </a:rPr>
              <a:t> </a:t>
            </a:r>
            <a:r>
              <a:rPr lang="en-US" sz="1600" b="0" i="0" kern="1200" dirty="0">
                <a:solidFill>
                  <a:schemeClr val="tx1"/>
                </a:solidFill>
                <a:latin typeface="+mn-lt"/>
                <a:ea typeface="+mn-ea"/>
                <a:cs typeface="+mn-cs"/>
              </a:rPr>
              <a:t>stage is also called</a:t>
            </a:r>
            <a:r>
              <a:rPr lang="en-US" sz="1600" b="0" i="0" kern="1200" baseline="0" dirty="0">
                <a:solidFill>
                  <a:schemeClr val="tx1"/>
                </a:solidFill>
                <a:latin typeface="+mn-lt"/>
                <a:ea typeface="+mn-ea"/>
                <a:cs typeface="+mn-cs"/>
              </a:rPr>
              <a:t> the capped brood stage.</a:t>
            </a:r>
          </a:p>
          <a:p>
            <a:endParaRPr lang="en-US" sz="1600" b="0" i="0" kern="1200" baseline="0" dirty="0">
              <a:solidFill>
                <a:schemeClr val="tx1"/>
              </a:solidFill>
              <a:latin typeface="+mn-lt"/>
              <a:ea typeface="+mn-ea"/>
              <a:cs typeface="+mn-cs"/>
            </a:endParaRPr>
          </a:p>
          <a:p>
            <a:r>
              <a:rPr lang="en-US" sz="1600" b="0" i="0" kern="1200" dirty="0">
                <a:solidFill>
                  <a:schemeClr val="tx1"/>
                </a:solidFill>
                <a:latin typeface="+mn-lt"/>
                <a:ea typeface="+mn-ea"/>
                <a:cs typeface="+mn-cs"/>
              </a:rPr>
              <a:t>Nurse bees cover the larva</a:t>
            </a:r>
            <a:r>
              <a:rPr lang="en-US" sz="1600" b="0" i="0" kern="1200" baseline="0" dirty="0">
                <a:solidFill>
                  <a:schemeClr val="tx1"/>
                </a:solidFill>
                <a:latin typeface="+mn-lt"/>
                <a:ea typeface="+mn-ea"/>
                <a:cs typeface="+mn-cs"/>
              </a:rPr>
              <a:t> with a wax capping.</a:t>
            </a:r>
          </a:p>
          <a:p>
            <a:endParaRPr lang="en-US" sz="1600" b="0" i="0" kern="1200" baseline="0" dirty="0">
              <a:solidFill>
                <a:schemeClr val="tx1"/>
              </a:solidFill>
              <a:latin typeface="+mn-lt"/>
              <a:ea typeface="+mn-ea"/>
              <a:cs typeface="+mn-cs"/>
            </a:endParaRPr>
          </a:p>
          <a:p>
            <a:r>
              <a:rPr lang="en-US" sz="1600" b="0" i="0" kern="1200" baseline="0" dirty="0">
                <a:solidFill>
                  <a:schemeClr val="tx1"/>
                </a:solidFill>
                <a:latin typeface="+mn-lt"/>
                <a:ea typeface="+mn-ea"/>
                <a:cs typeface="+mn-cs"/>
              </a:rPr>
              <a:t>The capped pupa is much like a butterfly, it spins a silk covering called a cocoon as it develops as a pupa.</a:t>
            </a:r>
            <a:r>
              <a:rPr lang="en-US" sz="1600" b="0" i="0" kern="1200" dirty="0">
                <a:solidFill>
                  <a:schemeClr val="tx1"/>
                </a:solidFill>
                <a:latin typeface="+mn-lt"/>
                <a:ea typeface="+mn-ea"/>
                <a:cs typeface="+mn-cs"/>
              </a:rPr>
              <a:t>  Think of this stage as similar to a chrysalis for a butterfly.</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On the lower left is one about to pupate. On the upper right is one partially capped.</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29</a:t>
            </a:fld>
            <a:endParaRPr lang="en-US"/>
          </a:p>
        </p:txBody>
      </p:sp>
    </p:spTree>
    <p:extLst>
      <p:ext uri="{BB962C8B-B14F-4D97-AF65-F5344CB8AC3E}">
        <p14:creationId xmlns:p14="http://schemas.microsoft.com/office/powerpoint/2010/main" val="1882921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There are many different bees.  </a:t>
            </a:r>
          </a:p>
          <a:p>
            <a:endParaRPr lang="en-US" sz="1600" dirty="0"/>
          </a:p>
          <a:p>
            <a:r>
              <a:rPr lang="en-US" sz="1600" dirty="0"/>
              <a:t>You are probably familiar with this one, a bumble bee.  </a:t>
            </a:r>
          </a:p>
        </p:txBody>
      </p:sp>
      <p:sp>
        <p:nvSpPr>
          <p:cNvPr id="4" name="Slide Number Placeholder 3"/>
          <p:cNvSpPr>
            <a:spLocks noGrp="1"/>
          </p:cNvSpPr>
          <p:nvPr>
            <p:ph type="sldNum" sz="quarter" idx="10"/>
          </p:nvPr>
        </p:nvSpPr>
        <p:spPr/>
        <p:txBody>
          <a:bodyPr/>
          <a:lstStyle/>
          <a:p>
            <a:fld id="{B30E74D6-DDF8-48B4-ADF3-2676EA605968}" type="slidenum">
              <a:rPr lang="en-US" smtClean="0"/>
              <a:pPr/>
              <a:t>3</a:t>
            </a:fld>
            <a:endParaRPr lang="en-US" dirty="0"/>
          </a:p>
        </p:txBody>
      </p:sp>
    </p:spTree>
    <p:extLst>
      <p:ext uri="{BB962C8B-B14F-4D97-AF65-F5344CB8AC3E}">
        <p14:creationId xmlns:p14="http://schemas.microsoft.com/office/powerpoint/2010/main" val="2795739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800" dirty="0"/>
              <a:t>The pupa becomes an adult which chews itself out of the cell.  The first thing she does is to turn around and clean her cell. </a:t>
            </a:r>
          </a:p>
        </p:txBody>
      </p:sp>
      <p:sp>
        <p:nvSpPr>
          <p:cNvPr id="4" name="Slide Number Placeholder 3"/>
          <p:cNvSpPr>
            <a:spLocks noGrp="1"/>
          </p:cNvSpPr>
          <p:nvPr>
            <p:ph type="sldNum" sz="quarter" idx="10"/>
          </p:nvPr>
        </p:nvSpPr>
        <p:spPr/>
        <p:txBody>
          <a:bodyPr/>
          <a:lstStyle/>
          <a:p>
            <a:fld id="{B30E74D6-DDF8-48B4-ADF3-2676EA605968}" type="slidenum">
              <a:rPr lang="en-US" smtClean="0"/>
              <a:pPr/>
              <a:t>30</a:t>
            </a:fld>
            <a:endParaRPr lang="en-US"/>
          </a:p>
        </p:txBody>
      </p:sp>
    </p:spTree>
    <p:extLst>
      <p:ext uri="{BB962C8B-B14F-4D97-AF65-F5344CB8AC3E}">
        <p14:creationId xmlns:p14="http://schemas.microsoft.com/office/powerpoint/2010/main" val="1574868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Autofit/>
          </a:bodyPr>
          <a:lstStyle/>
          <a:p>
            <a:endParaRPr lang="en-US" sz="1400" dirty="0"/>
          </a:p>
          <a:p>
            <a:r>
              <a:rPr lang="en-US" sz="1400" dirty="0"/>
              <a:t>A queen is an adult in 16 days.</a:t>
            </a:r>
          </a:p>
          <a:p>
            <a:endParaRPr lang="en-US" sz="1400" dirty="0"/>
          </a:p>
          <a:p>
            <a:r>
              <a:rPr lang="en-US" sz="1400" dirty="0"/>
              <a:t>A worker is an adult in 21 days.</a:t>
            </a:r>
          </a:p>
          <a:p>
            <a:endParaRPr lang="en-US" sz="1400" dirty="0"/>
          </a:p>
          <a:p>
            <a:r>
              <a:rPr lang="en-US" sz="1400" dirty="0"/>
              <a:t>And a drone is an adult in 24 days.</a:t>
            </a:r>
          </a:p>
          <a:p>
            <a:endParaRPr lang="en-US" sz="1400" dirty="0"/>
          </a:p>
          <a:p>
            <a:r>
              <a:rPr lang="en-US" sz="1400" dirty="0"/>
              <a:t>The average life span of a bee born in the summer is 45 days.</a:t>
            </a:r>
          </a:p>
          <a:p>
            <a:endParaRPr lang="en-US" sz="1400" dirty="0"/>
          </a:p>
          <a:p>
            <a:r>
              <a:rPr lang="en-US" sz="1400" dirty="0"/>
              <a:t>On this slide you see 3 different types of brood or</a:t>
            </a:r>
            <a:r>
              <a:rPr lang="en-US" sz="1400" baseline="0" dirty="0"/>
              <a:t> developing young.  A beekeeper can tell what type of bee is developing by the shape of the brood cell.</a:t>
            </a:r>
          </a:p>
          <a:p>
            <a:endParaRPr lang="en-US" sz="1400" baseline="0" dirty="0"/>
          </a:p>
          <a:p>
            <a:r>
              <a:rPr lang="en-US" sz="1400" baseline="0" dirty="0"/>
              <a:t>The flat cells are worker cells, the domed cells are drones, and the long peanut looking cells are queen cells.</a:t>
            </a:r>
            <a:endParaRPr lang="en-US" sz="1400" dirty="0"/>
          </a:p>
          <a:p>
            <a:endParaRPr lang="en-US" sz="1400" dirty="0"/>
          </a:p>
          <a:p>
            <a:r>
              <a:rPr lang="en-US" sz="1400" dirty="0"/>
              <a:t>If you see queen cells in a hive it means one</a:t>
            </a:r>
            <a:r>
              <a:rPr lang="en-US" sz="1400" baseline="0" dirty="0"/>
              <a:t> of two things.  </a:t>
            </a:r>
          </a:p>
          <a:p>
            <a:endParaRPr lang="en-US" sz="1400" baseline="0" dirty="0"/>
          </a:p>
          <a:p>
            <a:r>
              <a:rPr lang="en-US" sz="1400" baseline="0" dirty="0"/>
              <a:t>The queen needs to be replaced because she is missing or becoming less productive, or the hive is way too crowded and some of the hive has to leave, or swarm.</a:t>
            </a:r>
            <a:endParaRPr lang="en-US" sz="14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31</a:t>
            </a:fld>
            <a:endParaRPr lang="en-US"/>
          </a:p>
        </p:txBody>
      </p:sp>
    </p:spTree>
    <p:extLst>
      <p:ext uri="{BB962C8B-B14F-4D97-AF65-F5344CB8AC3E}">
        <p14:creationId xmlns:p14="http://schemas.microsoft.com/office/powerpoint/2010/main" val="1225695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 </a:t>
            </a:r>
            <a:r>
              <a:rPr lang="en-US" sz="1600" b="0" i="0" kern="1200" dirty="0">
                <a:solidFill>
                  <a:schemeClr val="tx1"/>
                </a:solidFill>
                <a:latin typeface="+mn-lt"/>
                <a:ea typeface="+mn-ea"/>
                <a:cs typeface="+mn-cs"/>
              </a:rPr>
              <a:t>A new honey bee colony is formed when the </a:t>
            </a:r>
            <a:r>
              <a:rPr lang="en-US" sz="1600" b="0" i="0" u="none" strike="noStrike" kern="1200" dirty="0">
                <a:solidFill>
                  <a:schemeClr val="tx1"/>
                </a:solidFill>
                <a:latin typeface="+mn-lt"/>
                <a:ea typeface="+mn-ea"/>
                <a:cs typeface="+mn-cs"/>
              </a:rPr>
              <a:t>queen</a:t>
            </a:r>
            <a:r>
              <a:rPr lang="en-US" sz="1600" b="0" i="0" u="none" strike="noStrike" kern="1200" baseline="0" dirty="0">
                <a:solidFill>
                  <a:schemeClr val="tx1"/>
                </a:solidFill>
                <a:latin typeface="+mn-lt"/>
                <a:ea typeface="+mn-ea"/>
                <a:cs typeface="+mn-cs"/>
              </a:rPr>
              <a:t> bee</a:t>
            </a:r>
            <a:r>
              <a:rPr lang="en-US" sz="1600" b="0" i="0" kern="1200" dirty="0">
                <a:solidFill>
                  <a:schemeClr val="tx1"/>
                </a:solidFill>
                <a:latin typeface="+mn-lt"/>
                <a:ea typeface="+mn-ea"/>
                <a:cs typeface="+mn-cs"/>
              </a:rPr>
              <a:t> leaves the colony with a large group of </a:t>
            </a:r>
            <a:r>
              <a:rPr lang="en-US" sz="1600" b="0" i="0" u="none" strike="noStrike" kern="1200" dirty="0">
                <a:solidFill>
                  <a:schemeClr val="tx1"/>
                </a:solidFill>
                <a:latin typeface="+mn-lt"/>
                <a:ea typeface="+mn-ea"/>
                <a:cs typeface="+mn-cs"/>
              </a:rPr>
              <a:t>worker</a:t>
            </a:r>
            <a:r>
              <a:rPr lang="en-US" sz="1600" b="0" i="0" u="none" strike="noStrike" kern="1200" baseline="0" dirty="0">
                <a:solidFill>
                  <a:schemeClr val="tx1"/>
                </a:solidFill>
                <a:latin typeface="+mn-lt"/>
                <a:ea typeface="+mn-ea"/>
                <a:cs typeface="+mn-cs"/>
              </a:rPr>
              <a:t> bees </a:t>
            </a:r>
            <a:r>
              <a:rPr lang="en-US" sz="1600" b="0" i="0" kern="1200" dirty="0">
                <a:solidFill>
                  <a:schemeClr val="tx1"/>
                </a:solidFill>
                <a:latin typeface="+mn-lt"/>
                <a:ea typeface="+mn-ea"/>
                <a:cs typeface="+mn-cs"/>
              </a:rPr>
              <a:t>a process called swarming.</a:t>
            </a:r>
            <a:r>
              <a:rPr lang="en-US" sz="1600" b="0" baseline="0" dirty="0"/>
              <a:t> </a:t>
            </a:r>
          </a:p>
          <a:p>
            <a:endParaRPr lang="en-US" sz="1600" b="0" i="0" kern="1200" baseline="0" dirty="0">
              <a:solidFill>
                <a:schemeClr val="tx1"/>
              </a:solidFill>
              <a:latin typeface="+mn-lt"/>
              <a:ea typeface="+mn-ea"/>
              <a:cs typeface="+mn-cs"/>
            </a:endParaRPr>
          </a:p>
          <a:p>
            <a:r>
              <a:rPr lang="en-US" sz="1600" b="0" i="0" kern="1200" dirty="0">
                <a:solidFill>
                  <a:schemeClr val="tx1"/>
                </a:solidFill>
                <a:latin typeface="+mn-lt"/>
                <a:ea typeface="+mn-ea"/>
                <a:cs typeface="+mn-cs"/>
              </a:rPr>
              <a:t>The swarm can</a:t>
            </a:r>
            <a:r>
              <a:rPr lang="en-US" sz="1600" b="0" i="0" kern="1200" baseline="0" dirty="0">
                <a:solidFill>
                  <a:schemeClr val="tx1"/>
                </a:solidFill>
                <a:latin typeface="+mn-lt"/>
                <a:ea typeface="+mn-ea"/>
                <a:cs typeface="+mn-cs"/>
              </a:rPr>
              <a:t> contain </a:t>
            </a:r>
            <a:r>
              <a:rPr lang="en-US" sz="1600" b="0" i="0" kern="1200" dirty="0">
                <a:solidFill>
                  <a:schemeClr val="tx1"/>
                </a:solidFill>
                <a:latin typeface="+mn-lt"/>
                <a:ea typeface="+mn-ea"/>
                <a:cs typeface="+mn-cs"/>
              </a:rPr>
              <a:t>about 60% of the worker bees of the original hive and leave with the old queen. </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This picture shows</a:t>
            </a:r>
            <a:r>
              <a:rPr lang="en-US" sz="1600" b="0" i="0" kern="1200" baseline="0" dirty="0">
                <a:solidFill>
                  <a:schemeClr val="tx1"/>
                </a:solidFill>
                <a:latin typeface="+mn-lt"/>
                <a:ea typeface="+mn-ea"/>
                <a:cs typeface="+mn-cs"/>
              </a:rPr>
              <a:t> a hive just before it swarmed.</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32</a:t>
            </a:fld>
            <a:endParaRPr lang="en-US"/>
          </a:p>
        </p:txBody>
      </p:sp>
    </p:spTree>
    <p:extLst>
      <p:ext uri="{BB962C8B-B14F-4D97-AF65-F5344CB8AC3E}">
        <p14:creationId xmlns:p14="http://schemas.microsoft.com/office/powerpoint/2010/main" val="2765476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b="0" i="0" kern="1200" dirty="0">
                <a:solidFill>
                  <a:schemeClr val="tx1"/>
                </a:solidFill>
                <a:latin typeface="+mn-lt"/>
                <a:ea typeface="+mn-ea"/>
                <a:cs typeface="+mn-cs"/>
              </a:rPr>
              <a:t>A swarm can contain thousands to tens of thousands of bees. </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Swarming is mainly a spring phenomenon, but occasional swarms can happen throughout the producing season.</a:t>
            </a:r>
            <a:r>
              <a:rPr lang="en-US" sz="1600" b="1" i="0" kern="1200" dirty="0">
                <a:solidFill>
                  <a:schemeClr val="tx1"/>
                </a:solidFill>
                <a:latin typeface="+mn-lt"/>
                <a:ea typeface="+mn-ea"/>
                <a:cs typeface="+mn-cs"/>
              </a:rPr>
              <a:t> </a:t>
            </a:r>
          </a:p>
          <a:p>
            <a:endParaRPr lang="en-US" sz="1600" b="1" i="0" kern="1200" dirty="0">
              <a:solidFill>
                <a:schemeClr val="tx1"/>
              </a:solidFill>
              <a:latin typeface="+mn-lt"/>
              <a:ea typeface="+mn-ea"/>
              <a:cs typeface="+mn-cs"/>
            </a:endParaRPr>
          </a:p>
          <a:p>
            <a:r>
              <a:rPr lang="en-US" sz="1600" b="0" i="0" kern="1200" dirty="0">
                <a:solidFill>
                  <a:schemeClr val="tx1"/>
                </a:solidFill>
                <a:latin typeface="+mn-lt"/>
                <a:ea typeface="+mn-ea"/>
                <a:cs typeface="+mn-cs"/>
              </a:rPr>
              <a:t>Swarming is the natural means of </a:t>
            </a:r>
            <a:r>
              <a:rPr lang="en-US" sz="1600" b="0" i="0" u="none" strike="noStrike" kern="1200" dirty="0">
                <a:solidFill>
                  <a:schemeClr val="tx1"/>
                </a:solidFill>
                <a:latin typeface="+mn-lt"/>
                <a:ea typeface="+mn-ea"/>
                <a:cs typeface="+mn-cs"/>
              </a:rPr>
              <a:t>reproduction</a:t>
            </a:r>
            <a:r>
              <a:rPr lang="en-US" sz="1600" b="0" i="0" kern="1200" dirty="0">
                <a:solidFill>
                  <a:schemeClr val="tx1"/>
                </a:solidFill>
                <a:latin typeface="+mn-lt"/>
                <a:ea typeface="+mn-ea"/>
                <a:cs typeface="+mn-cs"/>
              </a:rPr>
              <a:t> of </a:t>
            </a:r>
            <a:r>
              <a:rPr lang="en-US" sz="1600" b="0" i="0" u="none" strike="noStrike" kern="1200" dirty="0">
                <a:solidFill>
                  <a:schemeClr val="tx1"/>
                </a:solidFill>
                <a:latin typeface="+mn-lt"/>
                <a:ea typeface="+mn-ea"/>
                <a:cs typeface="+mn-cs"/>
              </a:rPr>
              <a:t>honey bee</a:t>
            </a:r>
            <a:r>
              <a:rPr lang="en-US" sz="1600" b="0" i="0" u="none" strike="noStrike" kern="1200" baseline="0" dirty="0">
                <a:solidFill>
                  <a:schemeClr val="tx1"/>
                </a:solidFill>
                <a:latin typeface="+mn-lt"/>
                <a:ea typeface="+mn-ea"/>
                <a:cs typeface="+mn-cs"/>
              </a:rPr>
              <a:t> </a:t>
            </a:r>
            <a:r>
              <a:rPr lang="en-US" sz="1600" b="0" i="0" kern="1200" dirty="0">
                <a:solidFill>
                  <a:schemeClr val="tx1"/>
                </a:solidFill>
                <a:latin typeface="+mn-lt"/>
                <a:ea typeface="+mn-ea"/>
                <a:cs typeface="+mn-cs"/>
              </a:rPr>
              <a:t>colonies.</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33</a:t>
            </a:fld>
            <a:endParaRPr lang="en-US"/>
          </a:p>
        </p:txBody>
      </p:sp>
    </p:spTree>
    <p:extLst>
      <p:ext uri="{BB962C8B-B14F-4D97-AF65-F5344CB8AC3E}">
        <p14:creationId xmlns:p14="http://schemas.microsoft.com/office/powerpoint/2010/main" val="2462309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Autofit/>
          </a:bodyPr>
          <a:lstStyle/>
          <a:p>
            <a:r>
              <a:rPr lang="en-US" sz="1600" b="0" i="0" kern="1200" dirty="0">
                <a:solidFill>
                  <a:schemeClr val="tx1"/>
                </a:solidFill>
                <a:latin typeface="+mn-lt"/>
                <a:ea typeface="+mn-ea"/>
                <a:cs typeface="+mn-cs"/>
              </a:rPr>
              <a:t>When a honey bee swarm emerges from a hive they do not fly far at first. </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They may gather in a tree or on a branch only a few yards</a:t>
            </a:r>
            <a:r>
              <a:rPr lang="en-US" sz="1600" b="0" i="0" kern="1200" baseline="0" dirty="0">
                <a:solidFill>
                  <a:schemeClr val="tx1"/>
                </a:solidFill>
                <a:latin typeface="+mn-lt"/>
                <a:ea typeface="+mn-ea"/>
                <a:cs typeface="+mn-cs"/>
              </a:rPr>
              <a:t> </a:t>
            </a:r>
            <a:r>
              <a:rPr lang="en-US" sz="1600" b="0" i="0" kern="1200" dirty="0">
                <a:solidFill>
                  <a:schemeClr val="tx1"/>
                </a:solidFill>
                <a:latin typeface="+mn-lt"/>
                <a:ea typeface="+mn-ea"/>
                <a:cs typeface="+mn-cs"/>
              </a:rPr>
              <a:t>from the hive.</a:t>
            </a:r>
            <a:r>
              <a:rPr lang="en-US" sz="1600" b="0" i="0" kern="1200" baseline="0" dirty="0">
                <a:solidFill>
                  <a:schemeClr val="tx1"/>
                </a:solidFill>
                <a:latin typeface="+mn-lt"/>
                <a:ea typeface="+mn-ea"/>
                <a:cs typeface="+mn-cs"/>
              </a:rPr>
              <a:t>  </a:t>
            </a:r>
          </a:p>
          <a:p>
            <a:endParaRPr lang="en-US" sz="1600" b="0" i="0" kern="1200" baseline="0" dirty="0">
              <a:solidFill>
                <a:schemeClr val="tx1"/>
              </a:solidFill>
              <a:latin typeface="+mn-lt"/>
              <a:ea typeface="+mn-ea"/>
              <a:cs typeface="+mn-cs"/>
            </a:endParaRPr>
          </a:p>
          <a:p>
            <a:r>
              <a:rPr lang="en-US" sz="1600" b="0" i="0" kern="1200" baseline="0" dirty="0">
                <a:solidFill>
                  <a:schemeClr val="tx1"/>
                </a:solidFill>
                <a:latin typeface="+mn-lt"/>
                <a:ea typeface="+mn-ea"/>
                <a:cs typeface="+mn-cs"/>
              </a:rPr>
              <a:t>They form a </a:t>
            </a:r>
            <a:r>
              <a:rPr lang="en-US" sz="1600" b="0" i="0" kern="1200" dirty="0">
                <a:solidFill>
                  <a:schemeClr val="tx1"/>
                </a:solidFill>
                <a:latin typeface="+mn-lt"/>
                <a:ea typeface="+mn-ea"/>
                <a:cs typeface="+mn-cs"/>
              </a:rPr>
              <a:t>cluster about the queen and send 20 - 50 scout bees out to find a suitable new nest locations. </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The scout bees are the most experienced foragers in the cluster. </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An individual scout returning to the cluster promotes a location she has found.</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The beekeeper is left with a hive of diminished capability.</a:t>
            </a:r>
            <a:r>
              <a:rPr lang="en-US" sz="1600" b="0" i="0" kern="1200" baseline="0" dirty="0">
                <a:solidFill>
                  <a:schemeClr val="tx1"/>
                </a:solidFill>
                <a:latin typeface="+mn-lt"/>
                <a:ea typeface="+mn-ea"/>
                <a:cs typeface="+mn-cs"/>
              </a:rPr>
              <a:t>  </a:t>
            </a:r>
          </a:p>
          <a:p>
            <a:endParaRPr lang="en-US" sz="1600" b="0" i="0" kern="1200" baseline="0" dirty="0">
              <a:solidFill>
                <a:schemeClr val="tx1"/>
              </a:solidFill>
              <a:latin typeface="+mn-lt"/>
              <a:ea typeface="+mn-ea"/>
              <a:cs typeface="+mn-cs"/>
            </a:endParaRPr>
          </a:p>
          <a:p>
            <a:r>
              <a:rPr lang="en-US" sz="1600" b="0" i="0" kern="1200" baseline="0" dirty="0">
                <a:solidFill>
                  <a:schemeClr val="tx1"/>
                </a:solidFill>
                <a:latin typeface="+mn-lt"/>
                <a:ea typeface="+mn-ea"/>
                <a:cs typeface="+mn-cs"/>
              </a:rPr>
              <a:t>Beekeepers want to prevent swarming as it decreases their honey production.</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34</a:t>
            </a:fld>
            <a:endParaRPr lang="en-US"/>
          </a:p>
        </p:txBody>
      </p:sp>
    </p:spTree>
    <p:extLst>
      <p:ext uri="{BB962C8B-B14F-4D97-AF65-F5344CB8AC3E}">
        <p14:creationId xmlns:p14="http://schemas.microsoft.com/office/powerpoint/2010/main" val="2470415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400" b="0" i="0" kern="1200" dirty="0">
                <a:solidFill>
                  <a:schemeClr val="tx1"/>
                </a:solidFill>
                <a:latin typeface="+mn-lt"/>
                <a:ea typeface="+mn-ea"/>
                <a:cs typeface="+mn-cs"/>
              </a:rPr>
              <a:t>A swarm of bees sometimes frightens people. This</a:t>
            </a:r>
            <a:r>
              <a:rPr lang="en-US" sz="1400" b="0" i="0" kern="1200" baseline="0" dirty="0">
                <a:solidFill>
                  <a:schemeClr val="tx1"/>
                </a:solidFill>
                <a:latin typeface="+mn-lt"/>
                <a:ea typeface="+mn-ea"/>
                <a:cs typeface="+mn-cs"/>
              </a:rPr>
              <a:t> picture illustrates that bees do not sting unprovoked. B</a:t>
            </a:r>
            <a:r>
              <a:rPr lang="en-US" sz="1400" b="0" i="0" kern="1200" dirty="0">
                <a:solidFill>
                  <a:schemeClr val="tx1"/>
                </a:solidFill>
                <a:latin typeface="+mn-lt"/>
                <a:ea typeface="+mn-ea"/>
                <a:cs typeface="+mn-cs"/>
              </a:rPr>
              <a:t>ees are usually not</a:t>
            </a:r>
            <a:r>
              <a:rPr lang="en-US" sz="1400" b="0" i="0" kern="1200" baseline="0" dirty="0">
                <a:solidFill>
                  <a:schemeClr val="tx1"/>
                </a:solidFill>
                <a:latin typeface="+mn-lt"/>
                <a:ea typeface="+mn-ea"/>
                <a:cs typeface="+mn-cs"/>
              </a:rPr>
              <a:t> defensive</a:t>
            </a:r>
            <a:r>
              <a:rPr lang="en-US" sz="1400" b="0" i="0" kern="1200" dirty="0">
                <a:solidFill>
                  <a:schemeClr val="tx1"/>
                </a:solidFill>
                <a:latin typeface="+mn-lt"/>
                <a:ea typeface="+mn-ea"/>
                <a:cs typeface="+mn-cs"/>
              </a:rPr>
              <a:t> at this stage of their life cycle when they are swarming.  </a:t>
            </a:r>
          </a:p>
          <a:p>
            <a:endParaRPr lang="en-US" sz="1400" b="0" i="0" kern="1200" dirty="0">
              <a:solidFill>
                <a:schemeClr val="tx1"/>
              </a:solidFill>
              <a:latin typeface="+mn-lt"/>
              <a:ea typeface="+mn-ea"/>
              <a:cs typeface="+mn-cs"/>
            </a:endParaRPr>
          </a:p>
          <a:p>
            <a:r>
              <a:rPr lang="en-US" sz="1400" b="0" i="0" kern="1200" dirty="0">
                <a:solidFill>
                  <a:schemeClr val="tx1"/>
                </a:solidFill>
                <a:latin typeface="+mn-lt"/>
                <a:ea typeface="+mn-ea"/>
                <a:cs typeface="+mn-cs"/>
              </a:rPr>
              <a:t>This is principally due to the swarming bees' lack of brood (developing bees) to defend and their interest in finding a new nesting location for their queen. </a:t>
            </a:r>
          </a:p>
          <a:p>
            <a:endParaRPr lang="en-US" sz="1400" b="0" i="0" kern="1200" dirty="0">
              <a:solidFill>
                <a:schemeClr val="tx1"/>
              </a:solidFill>
              <a:latin typeface="+mn-lt"/>
              <a:ea typeface="+mn-ea"/>
              <a:cs typeface="+mn-cs"/>
            </a:endParaRPr>
          </a:p>
          <a:p>
            <a:r>
              <a:rPr lang="en-US" sz="1400" b="0" i="0" kern="1200" dirty="0">
                <a:solidFill>
                  <a:schemeClr val="tx1"/>
                </a:solidFill>
                <a:latin typeface="+mn-lt"/>
                <a:ea typeface="+mn-ea"/>
                <a:cs typeface="+mn-cs"/>
              </a:rPr>
              <a:t>This does not mean that bees from a swarm will not sting if they perceive a threat; however, most bees only sting in response to intrusions against their colony. </a:t>
            </a:r>
          </a:p>
          <a:p>
            <a:endParaRPr lang="en-US" sz="1400" b="0" i="0" kern="1200" dirty="0">
              <a:solidFill>
                <a:schemeClr val="tx1"/>
              </a:solidFill>
              <a:latin typeface="+mn-lt"/>
              <a:ea typeface="+mn-ea"/>
              <a:cs typeface="+mn-cs"/>
            </a:endParaRPr>
          </a:p>
          <a:p>
            <a:r>
              <a:rPr lang="en-US" sz="1400" b="0" i="0" kern="1200" dirty="0">
                <a:solidFill>
                  <a:schemeClr val="tx1"/>
                </a:solidFill>
                <a:latin typeface="+mn-lt"/>
                <a:ea typeface="+mn-ea"/>
                <a:cs typeface="+mn-cs"/>
              </a:rPr>
              <a:t>This</a:t>
            </a:r>
            <a:r>
              <a:rPr lang="en-US" sz="1400" b="0" i="0" kern="1200" baseline="0" dirty="0">
                <a:solidFill>
                  <a:schemeClr val="tx1"/>
                </a:solidFill>
                <a:latin typeface="+mn-lt"/>
                <a:ea typeface="+mn-ea"/>
                <a:cs typeface="+mn-cs"/>
              </a:rPr>
              <a:t> trick to doing what is seen in this picture is done by creating an artificial swarm.  The queen and bees are removed from the brood for a couple of days and fed a lot of sugar water.  A small plastic vented vial  with a queen inside is placed  around a person’s neck.  </a:t>
            </a:r>
          </a:p>
          <a:p>
            <a:endParaRPr lang="en-US" sz="1400" b="0" i="0" kern="1200" baseline="0" dirty="0">
              <a:solidFill>
                <a:schemeClr val="tx1"/>
              </a:solidFill>
              <a:latin typeface="+mn-lt"/>
              <a:ea typeface="+mn-ea"/>
              <a:cs typeface="+mn-cs"/>
            </a:endParaRPr>
          </a:p>
          <a:p>
            <a:r>
              <a:rPr lang="en-US" sz="1400" b="0" i="0" kern="1200" baseline="0" dirty="0">
                <a:solidFill>
                  <a:schemeClr val="tx1"/>
                </a:solidFill>
                <a:latin typeface="+mn-lt"/>
                <a:ea typeface="+mn-ea"/>
                <a:cs typeface="+mn-cs"/>
              </a:rPr>
              <a:t>The bees naturally cluster near and around the queen.  </a:t>
            </a:r>
            <a:endParaRPr lang="en-US" sz="1400" b="0" i="0" kern="1200" dirty="0">
              <a:solidFill>
                <a:schemeClr val="tx1"/>
              </a:solidFill>
              <a:latin typeface="+mn-lt"/>
              <a:ea typeface="+mn-ea"/>
              <a:cs typeface="+mn-cs"/>
            </a:endParaRPr>
          </a:p>
          <a:p>
            <a:endParaRPr lang="en-US" sz="1400" b="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30E74D6-DDF8-48B4-ADF3-2676EA605968}" type="slidenum">
              <a:rPr lang="en-US" smtClean="0"/>
              <a:pPr/>
              <a:t>35</a:t>
            </a:fld>
            <a:endParaRPr lang="en-US"/>
          </a:p>
        </p:txBody>
      </p:sp>
    </p:spTree>
    <p:extLst>
      <p:ext uri="{BB962C8B-B14F-4D97-AF65-F5344CB8AC3E}">
        <p14:creationId xmlns:p14="http://schemas.microsoft.com/office/powerpoint/2010/main" val="2270687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pPr lvl="1"/>
            <a:r>
              <a:rPr lang="en-US" sz="1400" baseline="0" dirty="0"/>
              <a:t>Workers have a stinger and a venom gland at the tip of their abdomen.  </a:t>
            </a:r>
          </a:p>
          <a:p>
            <a:pPr lvl="1"/>
            <a:endParaRPr lang="en-US" sz="1400" b="0" i="0" kern="1200" baseline="0" dirty="0">
              <a:solidFill>
                <a:schemeClr val="tx1"/>
              </a:solidFill>
              <a:latin typeface="+mn-lt"/>
              <a:ea typeface="+mn-ea"/>
              <a:cs typeface="+mn-cs"/>
            </a:endParaRPr>
          </a:p>
          <a:p>
            <a:pPr lvl="1"/>
            <a:r>
              <a:rPr lang="en-US" sz="1400" b="0" i="0" kern="1200" dirty="0">
                <a:solidFill>
                  <a:schemeClr val="tx1"/>
                </a:solidFill>
                <a:latin typeface="+mn-lt"/>
                <a:ea typeface="+mn-ea"/>
                <a:cs typeface="+mn-cs"/>
              </a:rPr>
              <a:t>When a honey bee stings a person, it cannot pull the barbed stinger back out. </a:t>
            </a:r>
          </a:p>
          <a:p>
            <a:pPr lvl="1"/>
            <a:endParaRPr lang="en-US" sz="1400" b="0" i="0" kern="1200" dirty="0">
              <a:solidFill>
                <a:schemeClr val="tx1"/>
              </a:solidFill>
              <a:latin typeface="+mn-lt"/>
              <a:ea typeface="+mn-ea"/>
              <a:cs typeface="+mn-cs"/>
            </a:endParaRPr>
          </a:p>
          <a:p>
            <a:pPr lvl="1"/>
            <a:r>
              <a:rPr lang="en-US" sz="1400" b="0" i="0" kern="1200" dirty="0">
                <a:solidFill>
                  <a:schemeClr val="tx1"/>
                </a:solidFill>
                <a:latin typeface="+mn-lt"/>
                <a:ea typeface="+mn-ea"/>
                <a:cs typeface="+mn-cs"/>
              </a:rPr>
              <a:t>It leaves behind not only the stinger, but also part of its abdomen and digestive tract, plus muscles and nerves. </a:t>
            </a:r>
          </a:p>
          <a:p>
            <a:pPr lvl="1"/>
            <a:endParaRPr lang="en-US" sz="1400" b="0" i="0" kern="1200" dirty="0">
              <a:solidFill>
                <a:schemeClr val="tx1"/>
              </a:solidFill>
              <a:latin typeface="+mn-lt"/>
              <a:ea typeface="+mn-ea"/>
              <a:cs typeface="+mn-cs"/>
            </a:endParaRPr>
          </a:p>
          <a:p>
            <a:pPr lvl="1"/>
            <a:r>
              <a:rPr lang="en-US" sz="1400" b="0" i="0" kern="1200" dirty="0">
                <a:solidFill>
                  <a:schemeClr val="tx1"/>
                </a:solidFill>
                <a:latin typeface="+mn-lt"/>
                <a:ea typeface="+mn-ea"/>
                <a:cs typeface="+mn-cs"/>
              </a:rPr>
              <a:t>This massive abdominal rupture kills the honey bee. </a:t>
            </a:r>
          </a:p>
          <a:p>
            <a:pPr lvl="1"/>
            <a:endParaRPr lang="en-US" sz="1400" b="0" i="0" kern="1200" dirty="0">
              <a:solidFill>
                <a:schemeClr val="tx1"/>
              </a:solidFill>
              <a:latin typeface="+mn-lt"/>
              <a:ea typeface="+mn-ea"/>
              <a:cs typeface="+mn-cs"/>
            </a:endParaRPr>
          </a:p>
          <a:p>
            <a:pPr lvl="1"/>
            <a:r>
              <a:rPr lang="en-US" sz="1400" b="0" i="0" kern="1200" dirty="0">
                <a:solidFill>
                  <a:schemeClr val="tx1"/>
                </a:solidFill>
                <a:latin typeface="+mn-lt"/>
                <a:ea typeface="+mn-ea"/>
                <a:cs typeface="+mn-cs"/>
              </a:rPr>
              <a:t>Honey bees are the only species of bees to die after stinging.  </a:t>
            </a:r>
          </a:p>
          <a:p>
            <a:pPr lvl="1"/>
            <a:endParaRPr lang="en-US" sz="1400" b="0" i="0" kern="1200" dirty="0">
              <a:solidFill>
                <a:schemeClr val="tx1"/>
              </a:solidFill>
              <a:latin typeface="+mn-lt"/>
              <a:ea typeface="+mn-ea"/>
              <a:cs typeface="+mn-cs"/>
            </a:endParaRPr>
          </a:p>
          <a:p>
            <a:pPr lvl="1"/>
            <a:r>
              <a:rPr lang="en-US" sz="1400" b="0" i="0" kern="1200" dirty="0">
                <a:solidFill>
                  <a:schemeClr val="tx1"/>
                </a:solidFill>
                <a:latin typeface="+mn-lt"/>
                <a:ea typeface="+mn-ea"/>
                <a:cs typeface="+mn-cs"/>
              </a:rPr>
              <a:t>A bee stings because she</a:t>
            </a:r>
            <a:r>
              <a:rPr lang="en-US" sz="1400" b="0" i="0" kern="1200" baseline="0" dirty="0">
                <a:solidFill>
                  <a:schemeClr val="tx1"/>
                </a:solidFill>
                <a:latin typeface="+mn-lt"/>
                <a:ea typeface="+mn-ea"/>
                <a:cs typeface="+mn-cs"/>
              </a:rPr>
              <a:t> is defensive and is responding to a perceived threat.</a:t>
            </a:r>
            <a:endParaRPr lang="en-US" sz="1400" baseline="0" dirty="0"/>
          </a:p>
          <a:p>
            <a:pPr lvl="1"/>
            <a:endParaRPr lang="en-US" sz="14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baseline="0" dirty="0"/>
              <a:t>The most aggressive stinging insect is a wasp.  It can sting multiple times without loss of its life.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endParaRPr lang="en-US" sz="14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36</a:t>
            </a:fld>
            <a:endParaRPr lang="en-US"/>
          </a:p>
        </p:txBody>
      </p:sp>
    </p:spTree>
    <p:extLst>
      <p:ext uri="{BB962C8B-B14F-4D97-AF65-F5344CB8AC3E}">
        <p14:creationId xmlns:p14="http://schemas.microsoft.com/office/powerpoint/2010/main" val="3229672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latin typeface="+mn-lt"/>
                <a:ea typeface="+mn-ea"/>
                <a:cs typeface="+mn-cs"/>
              </a:rPr>
              <a:t>Worker</a:t>
            </a:r>
            <a:r>
              <a:rPr lang="en-US" sz="1600" b="0" i="0" kern="1200" baseline="0" dirty="0">
                <a:solidFill>
                  <a:schemeClr val="tx1"/>
                </a:solidFill>
                <a:latin typeface="+mn-lt"/>
                <a:ea typeface="+mn-ea"/>
                <a:cs typeface="+mn-cs"/>
              </a:rPr>
              <a:t> bees visit over 2 million flowers to produce one pound of honey.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baseline="0" dirty="0">
                <a:solidFill>
                  <a:schemeClr val="tx1"/>
                </a:solidFill>
                <a:latin typeface="+mn-lt"/>
                <a:ea typeface="+mn-ea"/>
                <a:cs typeface="+mn-cs"/>
              </a:rPr>
              <a:t>A honey bee makes 1/12 of a teaspoon of honey in her life time, or 36 bee life times to make one tablespoon of honey.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latin typeface="+mn-lt"/>
                <a:ea typeface="+mn-ea"/>
                <a:cs typeface="+mn-cs"/>
              </a:rPr>
              <a:t>The field worker bee makes about ten trips a day, each one lasting about an hour.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latin typeface="+mn-lt"/>
                <a:ea typeface="+mn-ea"/>
                <a:cs typeface="+mn-cs"/>
              </a:rPr>
              <a:t>She leaves the hive in</a:t>
            </a:r>
            <a:r>
              <a:rPr lang="en-US" sz="1600" b="0" i="0" kern="1200" baseline="0" dirty="0">
                <a:solidFill>
                  <a:schemeClr val="tx1"/>
                </a:solidFill>
                <a:latin typeface="+mn-lt"/>
                <a:ea typeface="+mn-ea"/>
                <a:cs typeface="+mn-cs"/>
              </a:rPr>
              <a:t> the morning</a:t>
            </a:r>
            <a:r>
              <a:rPr lang="en-US" sz="1600" b="0" i="0" kern="1200" dirty="0">
                <a:solidFill>
                  <a:schemeClr val="tx1"/>
                </a:solidFill>
                <a:latin typeface="+mn-lt"/>
                <a:ea typeface="+mn-ea"/>
                <a:cs typeface="+mn-cs"/>
              </a:rPr>
              <a:t> and returns from her last flight in</a:t>
            </a:r>
            <a:r>
              <a:rPr lang="en-US" sz="1600" b="0" i="0" kern="1200" baseline="0" dirty="0">
                <a:solidFill>
                  <a:schemeClr val="tx1"/>
                </a:solidFill>
                <a:latin typeface="+mn-lt"/>
                <a:ea typeface="+mn-ea"/>
                <a:cs typeface="+mn-cs"/>
              </a:rPr>
              <a:t> the evening</a:t>
            </a:r>
            <a:r>
              <a:rPr lang="en-US" sz="1600" b="0" i="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latin typeface="+mn-lt"/>
                <a:ea typeface="+mn-ea"/>
                <a:cs typeface="+mn-cs"/>
              </a:rPr>
              <a:t>During these travels, the worker gathers not only nectar and pollen, but also water and </a:t>
            </a:r>
            <a:r>
              <a:rPr lang="en-US" sz="1600" b="0" i="0" kern="1200" dirty="0" err="1">
                <a:solidFill>
                  <a:schemeClr val="tx1"/>
                </a:solidFill>
                <a:latin typeface="+mn-lt"/>
                <a:ea typeface="+mn-ea"/>
                <a:cs typeface="+mn-cs"/>
              </a:rPr>
              <a:t>propolis</a:t>
            </a:r>
            <a:r>
              <a:rPr lang="en-US" sz="1600" b="0" i="0" kern="1200" dirty="0">
                <a:solidFill>
                  <a:schemeClr val="tx1"/>
                </a:solidFill>
                <a:latin typeface="+mn-lt"/>
                <a:ea typeface="+mn-ea"/>
                <a:cs typeface="+mn-cs"/>
              </a:rPr>
              <a:t> </a:t>
            </a:r>
            <a:r>
              <a:rPr lang="en-US" sz="1600" b="0" i="0" kern="1200" baseline="0" dirty="0">
                <a:solidFill>
                  <a:schemeClr val="tx1"/>
                </a:solidFill>
                <a:latin typeface="+mn-lt"/>
                <a:ea typeface="+mn-ea"/>
                <a:cs typeface="+mn-cs"/>
              </a:rPr>
              <a:t>or </a:t>
            </a:r>
            <a:r>
              <a:rPr lang="en-US" sz="1600" b="0" i="0" kern="1200" dirty="0">
                <a:solidFill>
                  <a:schemeClr val="tx1"/>
                </a:solidFill>
                <a:latin typeface="+mn-lt"/>
                <a:ea typeface="+mn-ea"/>
                <a:cs typeface="+mn-cs"/>
              </a:rPr>
              <a:t>bee glue.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latin typeface="+mn-lt"/>
                <a:ea typeface="+mn-ea"/>
                <a:cs typeface="+mn-cs"/>
              </a:rPr>
              <a:t>.</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37</a:t>
            </a:fld>
            <a:endParaRPr lang="en-US"/>
          </a:p>
        </p:txBody>
      </p:sp>
    </p:spTree>
    <p:extLst>
      <p:ext uri="{BB962C8B-B14F-4D97-AF65-F5344CB8AC3E}">
        <p14:creationId xmlns:p14="http://schemas.microsoft.com/office/powerpoint/2010/main" val="2270936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b="1" i="0" kern="1200" dirty="0">
                <a:solidFill>
                  <a:schemeClr val="tx1"/>
                </a:solidFill>
                <a:latin typeface="+mn-lt"/>
                <a:ea typeface="+mn-ea"/>
                <a:cs typeface="+mn-cs"/>
              </a:rPr>
              <a:t>Proboscis.</a:t>
            </a:r>
            <a:r>
              <a:rPr lang="en-US" sz="1600" b="0" i="0" kern="1200" dirty="0">
                <a:solidFill>
                  <a:schemeClr val="tx1"/>
                </a:solidFill>
                <a:latin typeface="+mn-lt"/>
                <a:ea typeface="+mn-ea"/>
                <a:cs typeface="+mn-cs"/>
              </a:rPr>
              <a:t> The proboscis of the honey bee is simply a long, slender, hairy tongue that acts as a straw to bring liquid food that is nectar, honey and water to the mouth.</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 When in use, the tongue moves rapidly back and forth while the flexible tip performs a lapping motion. </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After feeding, the proboscis folds into an area beneath the head so the mouthparts are not visible.</a:t>
            </a: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Bees can eat fine particles like pollen, which is used as a source of protein, but cannot handle big particles.</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38</a:t>
            </a:fld>
            <a:endParaRPr lang="en-US"/>
          </a:p>
        </p:txBody>
      </p:sp>
    </p:spTree>
    <p:extLst>
      <p:ext uri="{BB962C8B-B14F-4D97-AF65-F5344CB8AC3E}">
        <p14:creationId xmlns:p14="http://schemas.microsoft.com/office/powerpoint/2010/main" val="3009747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
            </a:r>
            <a:br>
              <a:rPr lang="en-US" sz="1600" dirty="0"/>
            </a:br>
            <a:r>
              <a:rPr lang="en-US" sz="1600" b="0" i="0" kern="1200" dirty="0">
                <a:solidFill>
                  <a:schemeClr val="tx1"/>
                </a:solidFill>
                <a:latin typeface="+mn-lt"/>
                <a:ea typeface="+mn-ea"/>
                <a:cs typeface="+mn-cs"/>
              </a:rPr>
              <a:t>Worker bees get nectar from flowers. The nectar is transferred to their honey stomachs where enzymes cause it to thicken somewhat. The honey is transferred from the foraging bee to the house bee</a:t>
            </a:r>
            <a:r>
              <a:rPr lang="en-US" sz="1600" b="0" i="0" kern="1200" baseline="0" dirty="0">
                <a:solidFill>
                  <a:schemeClr val="tx1"/>
                </a:solidFill>
                <a:latin typeface="+mn-lt"/>
                <a:ea typeface="+mn-ea"/>
                <a:cs typeface="+mn-cs"/>
              </a:rPr>
              <a:t> where this second bee adds enzymes to make the nectar more nutritious for the bees and us.</a:t>
            </a:r>
            <a:endParaRPr lang="en-US" sz="1600" b="0" i="0" kern="1200" dirty="0">
              <a:solidFill>
                <a:schemeClr val="tx1"/>
              </a:solidFill>
              <a:latin typeface="+mn-lt"/>
              <a:ea typeface="+mn-ea"/>
              <a:cs typeface="+mn-cs"/>
            </a:endParaRPr>
          </a:p>
          <a:p>
            <a:endParaRPr lang="en-US" sz="1600" b="0" i="0" kern="1200" dirty="0">
              <a:solidFill>
                <a:schemeClr val="tx1"/>
              </a:solidFill>
              <a:latin typeface="+mn-lt"/>
              <a:ea typeface="+mn-ea"/>
              <a:cs typeface="+mn-cs"/>
            </a:endParaRPr>
          </a:p>
          <a:p>
            <a:r>
              <a:rPr lang="en-US" sz="1600" b="0" i="0" kern="1200" dirty="0">
                <a:solidFill>
                  <a:schemeClr val="tx1"/>
                </a:solidFill>
                <a:latin typeface="+mn-lt"/>
                <a:ea typeface="+mn-ea"/>
                <a:cs typeface="+mn-cs"/>
              </a:rPr>
              <a:t>The honey is deposited into the honeycomb of the hive.</a:t>
            </a:r>
            <a:r>
              <a:rPr lang="en-US" sz="1600" b="0" i="0" kern="1200" baseline="0" dirty="0">
                <a:solidFill>
                  <a:schemeClr val="tx1"/>
                </a:solidFill>
                <a:latin typeface="+mn-lt"/>
                <a:ea typeface="+mn-ea"/>
                <a:cs typeface="+mn-cs"/>
              </a:rPr>
              <a:t>  Bees in the hive fan their wings making a breeze that flows over the nectar in the open cells.  This causes the </a:t>
            </a:r>
            <a:r>
              <a:rPr lang="en-US" sz="1600" b="0" i="0" kern="1200" dirty="0">
                <a:solidFill>
                  <a:schemeClr val="tx1"/>
                </a:solidFill>
                <a:latin typeface="+mn-lt"/>
                <a:ea typeface="+mn-ea"/>
                <a:cs typeface="+mn-cs"/>
              </a:rPr>
              <a:t>water to evaporate and it ripens into what we can eat.  The bees know when there is less than 18.6 % water and the nectar has ripened into honey. Then and only then do bees cover it with a wax capping. </a:t>
            </a:r>
            <a:endParaRPr lang="en-US" sz="1600" dirty="0"/>
          </a:p>
          <a:p>
            <a:r>
              <a:rPr lang="en-US" sz="1600" baseline="0" dirty="0"/>
              <a:t>  </a:t>
            </a:r>
          </a:p>
          <a:p>
            <a:r>
              <a:rPr lang="en-US" sz="1600" baseline="0" dirty="0"/>
              <a:t> Notice the wax cells in the corner and nectar in the other cells.</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39</a:t>
            </a:fld>
            <a:endParaRPr lang="en-US"/>
          </a:p>
        </p:txBody>
      </p:sp>
    </p:spTree>
    <p:extLst>
      <p:ext uri="{BB962C8B-B14F-4D97-AF65-F5344CB8AC3E}">
        <p14:creationId xmlns:p14="http://schemas.microsoft.com/office/powerpoint/2010/main" val="38920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800" dirty="0"/>
              <a:t>This is a blue orchard bee.  </a:t>
            </a:r>
          </a:p>
          <a:p>
            <a:endParaRPr lang="en-US" sz="1800" dirty="0"/>
          </a:p>
          <a:p>
            <a:r>
              <a:rPr lang="en-US" sz="1800" dirty="0"/>
              <a:t>There</a:t>
            </a:r>
            <a:r>
              <a:rPr lang="en-US" sz="1800" baseline="0" dirty="0"/>
              <a:t> are over 20,000 different species of bees.</a:t>
            </a:r>
            <a:endParaRPr lang="en-US" sz="18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4</a:t>
            </a:fld>
            <a:endParaRPr lang="en-US" dirty="0"/>
          </a:p>
        </p:txBody>
      </p:sp>
    </p:spTree>
    <p:extLst>
      <p:ext uri="{BB962C8B-B14F-4D97-AF65-F5344CB8AC3E}">
        <p14:creationId xmlns:p14="http://schemas.microsoft.com/office/powerpoint/2010/main" val="2376431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The color and the flavor of honey is determined by the flowers visited by the bees.  </a:t>
            </a:r>
          </a:p>
          <a:p>
            <a:endParaRPr lang="en-US" sz="1600" dirty="0"/>
          </a:p>
          <a:p>
            <a:r>
              <a:rPr lang="en-US" sz="1600" dirty="0"/>
              <a:t>Common nectar sources for our</a:t>
            </a:r>
            <a:r>
              <a:rPr lang="en-US" sz="1600" baseline="0" dirty="0"/>
              <a:t> area are trees. </a:t>
            </a:r>
          </a:p>
          <a:p>
            <a:endParaRPr lang="en-US" sz="1600" baseline="0" dirty="0"/>
          </a:p>
          <a:p>
            <a:r>
              <a:rPr lang="en-US" sz="1600" baseline="0" dirty="0"/>
              <a:t>These are pictures of a black locust blossom and tree.  </a:t>
            </a:r>
          </a:p>
          <a:p>
            <a:endParaRPr lang="en-US" sz="1600" baseline="0" dirty="0"/>
          </a:p>
          <a:p>
            <a:r>
              <a:rPr lang="en-US" sz="1600" baseline="0" dirty="0"/>
              <a:t>This tree blooms for a short period in April or May.  </a:t>
            </a:r>
          </a:p>
        </p:txBody>
      </p:sp>
      <p:sp>
        <p:nvSpPr>
          <p:cNvPr id="4" name="Slide Number Placeholder 3"/>
          <p:cNvSpPr>
            <a:spLocks noGrp="1"/>
          </p:cNvSpPr>
          <p:nvPr>
            <p:ph type="sldNum" sz="quarter" idx="10"/>
          </p:nvPr>
        </p:nvSpPr>
        <p:spPr/>
        <p:txBody>
          <a:bodyPr/>
          <a:lstStyle/>
          <a:p>
            <a:fld id="{B30E74D6-DDF8-48B4-ADF3-2676EA605968}" type="slidenum">
              <a:rPr lang="en-US" smtClean="0"/>
              <a:pPr/>
              <a:t>40</a:t>
            </a:fld>
            <a:endParaRPr lang="en-US"/>
          </a:p>
        </p:txBody>
      </p:sp>
    </p:spTree>
    <p:extLst>
      <p:ext uri="{BB962C8B-B14F-4D97-AF65-F5344CB8AC3E}">
        <p14:creationId xmlns:p14="http://schemas.microsoft.com/office/powerpoint/2010/main" val="2868630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endParaRPr lang="en-US" sz="2000" baseline="0" dirty="0"/>
          </a:p>
          <a:p>
            <a:r>
              <a:rPr lang="en-US" sz="2000" baseline="0" dirty="0"/>
              <a:t>Tulip tree is another tree nectar source.  </a:t>
            </a:r>
          </a:p>
          <a:p>
            <a:endParaRPr lang="en-US" sz="2000" baseline="0" dirty="0"/>
          </a:p>
          <a:p>
            <a:r>
              <a:rPr lang="en-US" sz="2000" baseline="0" dirty="0"/>
              <a:t>Wildflowers especially clover is another nectar source in Montgomery County.</a:t>
            </a:r>
            <a:endParaRPr lang="en-US" sz="2000" dirty="0"/>
          </a:p>
          <a:p>
            <a:endParaRPr lang="en-US" sz="2000" dirty="0"/>
          </a:p>
        </p:txBody>
      </p:sp>
      <p:sp>
        <p:nvSpPr>
          <p:cNvPr id="4" name="Slide Number Placeholder 3"/>
          <p:cNvSpPr>
            <a:spLocks noGrp="1"/>
          </p:cNvSpPr>
          <p:nvPr>
            <p:ph type="sldNum" sz="quarter" idx="10"/>
          </p:nvPr>
        </p:nvSpPr>
        <p:spPr/>
        <p:txBody>
          <a:bodyPr/>
          <a:lstStyle/>
          <a:p>
            <a:r>
              <a:rPr lang="en-US"/>
              <a:t>Montgomery County Beekeepers, Inc.</a:t>
            </a:r>
            <a:fld id="{B30E74D6-DDF8-48B4-ADF3-2676EA605968}" type="slidenum">
              <a:rPr lang="en-US" smtClean="0"/>
              <a:pPr/>
              <a:t>41</a:t>
            </a:fld>
            <a:endParaRPr lang="en-US" dirty="0"/>
          </a:p>
        </p:txBody>
      </p:sp>
    </p:spTree>
    <p:extLst>
      <p:ext uri="{BB962C8B-B14F-4D97-AF65-F5344CB8AC3E}">
        <p14:creationId xmlns:p14="http://schemas.microsoft.com/office/powerpoint/2010/main" val="202366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Here is a video that shows how bees communicate where new nectar source</a:t>
            </a:r>
            <a:r>
              <a:rPr lang="en-US" sz="1400" baseline="0" dirty="0"/>
              <a:t>s are located.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1" baseline="0" dirty="0"/>
              <a:t>( Click on Box , if sound system is not available here is the text to go with the video)</a:t>
            </a:r>
            <a:endParaRPr lang="en-US" sz="1400" b="1" i="1" dirty="0"/>
          </a:p>
          <a:p>
            <a:endParaRPr lang="en-US" sz="1400" baseline="0" dirty="0"/>
          </a:p>
          <a:p>
            <a:r>
              <a:rPr lang="en-US" sz="1400" baseline="0" dirty="0"/>
              <a:t>Honey bees have some fascinating abilities, among them being able to communicate by performing a unique dance. It informs hive mates where a newly discovered food source is located.  Every cycle of this waggle dance roughly describes the shape of a figure 8.  Let’s rewind  and look in more detail. The bee only waggles on a part of its route the straight run indicated here by the waved line.  The secret lies in the direction of the straight of the run or to be more precise in the angle between the straight run and the  perpendicular which in this case is 90 degrees to the left. This tells the other bees that the food  is available 90 degrees to the left of the sun.  If the angle is 60 degrees to the right they will be flying 60 degrees to the right of the sun.</a:t>
            </a:r>
          </a:p>
          <a:p>
            <a:endParaRPr lang="en-US" sz="1400" baseline="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42</a:t>
            </a:fld>
            <a:endParaRPr lang="en-US" dirty="0"/>
          </a:p>
        </p:txBody>
      </p:sp>
    </p:spTree>
    <p:extLst>
      <p:ext uri="{BB962C8B-B14F-4D97-AF65-F5344CB8AC3E}">
        <p14:creationId xmlns:p14="http://schemas.microsoft.com/office/powerpoint/2010/main" val="3644542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Extraction is another word for harvesting honey.  Today</a:t>
            </a:r>
            <a:r>
              <a:rPr lang="en-US" sz="1600" baseline="0" dirty="0"/>
              <a:t> we will explain how a non commercial beekeeper, that is a hobbyist,  extracts honey. </a:t>
            </a:r>
          </a:p>
          <a:p>
            <a:endParaRPr lang="en-US" sz="1600" baseline="0" dirty="0"/>
          </a:p>
          <a:p>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43</a:t>
            </a:fld>
            <a:endParaRPr lang="en-US" dirty="0"/>
          </a:p>
        </p:txBody>
      </p:sp>
    </p:spTree>
    <p:extLst>
      <p:ext uri="{BB962C8B-B14F-4D97-AF65-F5344CB8AC3E}">
        <p14:creationId xmlns:p14="http://schemas.microsoft.com/office/powerpoint/2010/main" val="155469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Most backyard</a:t>
            </a:r>
            <a:r>
              <a:rPr lang="en-US" sz="1600" baseline="0" dirty="0"/>
              <a:t> beekeepers extract the honey in their kitchens.  All the equipment seen here is owned by the Montgomery Beekeepers Association and is loaned for the price of membership.</a:t>
            </a:r>
          </a:p>
          <a:p>
            <a:endParaRPr lang="en-US" sz="1600" baseline="0" dirty="0"/>
          </a:p>
          <a:p>
            <a:r>
              <a:rPr lang="en-US" sz="1600" baseline="0" dirty="0"/>
              <a:t>Because this is sticky business, newspaper on the floor is a good idea.</a:t>
            </a:r>
          </a:p>
          <a:p>
            <a:endParaRPr lang="en-US" sz="1600" baseline="0" dirty="0"/>
          </a:p>
          <a:p>
            <a:r>
              <a:rPr lang="en-US" sz="1600" baseline="0" dirty="0"/>
              <a:t>The Extractor is the shiny metal drum on legs.</a:t>
            </a:r>
          </a:p>
          <a:p>
            <a:endParaRPr lang="en-US" sz="1600" baseline="0" dirty="0"/>
          </a:p>
          <a:p>
            <a:r>
              <a:rPr lang="en-US" sz="1600" baseline="0" dirty="0"/>
              <a:t>The capping tray is the gray plastic bin on the counter, note that it has two levels.</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44</a:t>
            </a:fld>
            <a:endParaRPr lang="en-US" dirty="0"/>
          </a:p>
        </p:txBody>
      </p:sp>
    </p:spTree>
    <p:extLst>
      <p:ext uri="{BB962C8B-B14F-4D97-AF65-F5344CB8AC3E}">
        <p14:creationId xmlns:p14="http://schemas.microsoft.com/office/powerpoint/2010/main" val="2048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Bee</a:t>
            </a:r>
            <a:r>
              <a:rPr lang="en-US" sz="1600" baseline="0" dirty="0"/>
              <a:t>keepers first remove the wax </a:t>
            </a:r>
            <a:r>
              <a:rPr lang="en-US" sz="1600" baseline="0" dirty="0" err="1"/>
              <a:t>cappings</a:t>
            </a:r>
            <a:r>
              <a:rPr lang="en-US" sz="1600" baseline="0" dirty="0"/>
              <a:t> to extract the honey. </a:t>
            </a:r>
          </a:p>
          <a:p>
            <a:endParaRPr lang="en-US" sz="1600" baseline="0" dirty="0"/>
          </a:p>
          <a:p>
            <a:r>
              <a:rPr lang="en-US" sz="1600" baseline="0" dirty="0"/>
              <a:t>Here a warm electric knife made for just this purpose is being used.</a:t>
            </a:r>
          </a:p>
          <a:p>
            <a:endParaRPr lang="en-US" sz="1600" baseline="0" dirty="0"/>
          </a:p>
          <a:p>
            <a:r>
              <a:rPr lang="en-US" sz="1600" baseline="0" dirty="0"/>
              <a:t>The wax </a:t>
            </a:r>
            <a:r>
              <a:rPr lang="en-US" sz="1600" baseline="0" dirty="0" err="1"/>
              <a:t>cappings</a:t>
            </a:r>
            <a:r>
              <a:rPr lang="en-US" sz="1600" baseline="0" dirty="0"/>
              <a:t> fall into the capping tray on the first level. </a:t>
            </a:r>
          </a:p>
          <a:p>
            <a:r>
              <a:rPr lang="en-US" sz="1600" baseline="0" dirty="0"/>
              <a:t> </a:t>
            </a:r>
          </a:p>
          <a:p>
            <a:r>
              <a:rPr lang="en-US" sz="1600" baseline="0" dirty="0"/>
              <a:t>The honey connected to the wax drips through the slots and is collected in the lower level. </a:t>
            </a:r>
          </a:p>
          <a:p>
            <a:endParaRPr lang="en-US" sz="1600" baseline="0" dirty="0"/>
          </a:p>
          <a:p>
            <a:r>
              <a:rPr lang="en-US" sz="1600" baseline="0" dirty="0"/>
              <a:t>Nothing is wasted. The wax is kept for lip balm, soaps and candle making.</a:t>
            </a:r>
          </a:p>
        </p:txBody>
      </p:sp>
      <p:sp>
        <p:nvSpPr>
          <p:cNvPr id="4" name="Slide Number Placeholder 3"/>
          <p:cNvSpPr>
            <a:spLocks noGrp="1"/>
          </p:cNvSpPr>
          <p:nvPr>
            <p:ph type="sldNum" sz="quarter" idx="10"/>
          </p:nvPr>
        </p:nvSpPr>
        <p:spPr/>
        <p:txBody>
          <a:bodyPr/>
          <a:lstStyle/>
          <a:p>
            <a:fld id="{B30E74D6-DDF8-48B4-ADF3-2676EA605968}" type="slidenum">
              <a:rPr lang="en-US" smtClean="0"/>
              <a:pPr/>
              <a:t>45</a:t>
            </a:fld>
            <a:endParaRPr lang="en-US"/>
          </a:p>
        </p:txBody>
      </p:sp>
    </p:spTree>
    <p:extLst>
      <p:ext uri="{BB962C8B-B14F-4D97-AF65-F5344CB8AC3E}">
        <p14:creationId xmlns:p14="http://schemas.microsoft.com/office/powerpoint/2010/main" val="22511659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The frames minus the wax coverings are then added to the extractor.</a:t>
            </a:r>
          </a:p>
        </p:txBody>
      </p:sp>
      <p:sp>
        <p:nvSpPr>
          <p:cNvPr id="4" name="Slide Number Placeholder 3"/>
          <p:cNvSpPr>
            <a:spLocks noGrp="1"/>
          </p:cNvSpPr>
          <p:nvPr>
            <p:ph type="sldNum" sz="quarter" idx="10"/>
          </p:nvPr>
        </p:nvSpPr>
        <p:spPr/>
        <p:txBody>
          <a:bodyPr/>
          <a:lstStyle/>
          <a:p>
            <a:fld id="{B30E74D6-DDF8-48B4-ADF3-2676EA605968}" type="slidenum">
              <a:rPr lang="en-US" smtClean="0"/>
              <a:pPr/>
              <a:t>46</a:t>
            </a:fld>
            <a:endParaRPr lang="en-US"/>
          </a:p>
        </p:txBody>
      </p:sp>
    </p:spTree>
    <p:extLst>
      <p:ext uri="{BB962C8B-B14F-4D97-AF65-F5344CB8AC3E}">
        <p14:creationId xmlns:p14="http://schemas.microsoft.com/office/powerpoint/2010/main" val="29535718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Turning</a:t>
            </a:r>
            <a:r>
              <a:rPr lang="en-US" sz="1600" baseline="0" dirty="0"/>
              <a:t> the hand crank spins the frames.</a:t>
            </a:r>
          </a:p>
          <a:p>
            <a:endParaRPr lang="en-US" sz="1600" baseline="0" dirty="0"/>
          </a:p>
          <a:p>
            <a:r>
              <a:rPr lang="en-US" sz="1600" baseline="0" dirty="0"/>
              <a:t> By centrifugal force the honey is released from the comb.</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47</a:t>
            </a:fld>
            <a:endParaRPr lang="en-US"/>
          </a:p>
        </p:txBody>
      </p:sp>
    </p:spTree>
    <p:extLst>
      <p:ext uri="{BB962C8B-B14F-4D97-AF65-F5344CB8AC3E}">
        <p14:creationId xmlns:p14="http://schemas.microsoft.com/office/powerpoint/2010/main" val="6665673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The honey is released through a valve at the bottom of the extractor called a honey gate.</a:t>
            </a:r>
          </a:p>
          <a:p>
            <a:endParaRPr lang="en-US" sz="1600" dirty="0"/>
          </a:p>
          <a:p>
            <a:r>
              <a:rPr lang="en-US" sz="1600" dirty="0"/>
              <a:t> It</a:t>
            </a:r>
            <a:r>
              <a:rPr lang="en-US" sz="1600" baseline="0" dirty="0"/>
              <a:t> is then </a:t>
            </a:r>
            <a:r>
              <a:rPr lang="en-US" sz="1600" dirty="0"/>
              <a:t>strained with a series of filters before</a:t>
            </a:r>
            <a:r>
              <a:rPr lang="en-US" sz="1600" baseline="0" dirty="0"/>
              <a:t> it is bottled.</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48</a:t>
            </a:fld>
            <a:endParaRPr lang="en-US"/>
          </a:p>
        </p:txBody>
      </p:sp>
    </p:spTree>
    <p:extLst>
      <p:ext uri="{BB962C8B-B14F-4D97-AF65-F5344CB8AC3E}">
        <p14:creationId xmlns:p14="http://schemas.microsoft.com/office/powerpoint/2010/main" val="236305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800" dirty="0"/>
              <a:t>Once the honey is strained it can then be bottled.</a:t>
            </a:r>
          </a:p>
        </p:txBody>
      </p:sp>
      <p:sp>
        <p:nvSpPr>
          <p:cNvPr id="4" name="Slide Number Placeholder 3"/>
          <p:cNvSpPr>
            <a:spLocks noGrp="1"/>
          </p:cNvSpPr>
          <p:nvPr>
            <p:ph type="sldNum" sz="quarter" idx="10"/>
          </p:nvPr>
        </p:nvSpPr>
        <p:spPr/>
        <p:txBody>
          <a:bodyPr/>
          <a:lstStyle/>
          <a:p>
            <a:fld id="{B30E74D6-DDF8-48B4-ADF3-2676EA605968}" type="slidenum">
              <a:rPr lang="en-US" smtClean="0"/>
              <a:pPr/>
              <a:t>49</a:t>
            </a:fld>
            <a:endParaRPr lang="en-US"/>
          </a:p>
        </p:txBody>
      </p:sp>
    </p:spTree>
    <p:extLst>
      <p:ext uri="{BB962C8B-B14F-4D97-AF65-F5344CB8AC3E}">
        <p14:creationId xmlns:p14="http://schemas.microsoft.com/office/powerpoint/2010/main" val="105627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800" dirty="0"/>
              <a:t>This is not a bee but a wasp or yellow jacket.  </a:t>
            </a:r>
          </a:p>
          <a:p>
            <a:endParaRPr lang="en-US" sz="1800" dirty="0"/>
          </a:p>
          <a:p>
            <a:r>
              <a:rPr lang="en-US" sz="1800" dirty="0"/>
              <a:t>Wasps</a:t>
            </a:r>
            <a:r>
              <a:rPr lang="en-US" sz="1800" baseline="0" dirty="0"/>
              <a:t> are often mistaken for honey bees.  Wasps are aggressive, they can sting multiple times without dying. </a:t>
            </a:r>
          </a:p>
          <a:p>
            <a:endParaRPr lang="en-US" sz="1800" baseline="0" dirty="0"/>
          </a:p>
          <a:p>
            <a:r>
              <a:rPr lang="en-US" sz="1800" baseline="0" dirty="0"/>
              <a:t>In contrast honeybees are defensive not aggressive.  They sting once and die.  </a:t>
            </a:r>
          </a:p>
          <a:p>
            <a:endParaRPr lang="en-US" sz="1800" baseline="0" dirty="0"/>
          </a:p>
          <a:p>
            <a:r>
              <a:rPr lang="en-US" sz="1800" baseline="0" dirty="0"/>
              <a:t>Wasp give honeybees a bad reputation. We need to change the narrative.  If you get stung by an insect it is probably a wasp.  So please say I got stung by a wasp., not a bee, if you are ever stung!</a:t>
            </a:r>
            <a:endParaRPr lang="en-US" sz="18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5</a:t>
            </a:fld>
            <a:endParaRPr lang="en-US"/>
          </a:p>
        </p:txBody>
      </p:sp>
    </p:spTree>
    <p:extLst>
      <p:ext uri="{BB962C8B-B14F-4D97-AF65-F5344CB8AC3E}">
        <p14:creationId xmlns:p14="http://schemas.microsoft.com/office/powerpoint/2010/main" val="3959618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Autofit/>
          </a:bodyPr>
          <a:lstStyle/>
          <a:p>
            <a:r>
              <a:rPr lang="en-US" sz="1600" kern="1200" dirty="0">
                <a:solidFill>
                  <a:schemeClr val="tx1"/>
                </a:solidFill>
                <a:latin typeface="+mn-lt"/>
                <a:ea typeface="+mn-ea"/>
                <a:cs typeface="+mn-cs"/>
              </a:rPr>
              <a:t>According to the US Department of Agricultural Research in October 2006, some beekeepers began reporting losses of 30-90 percent of their hives. While colony losses are not unexpected, especially over the winter, this magnitude of losses was unusually high. Scientists named this phenomenon Colony Collapse Disorder, or CCD.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CCD</a:t>
            </a:r>
            <a:r>
              <a:rPr lang="en-US" sz="1600" kern="1200" baseline="0" dirty="0">
                <a:solidFill>
                  <a:schemeClr val="tx1"/>
                </a:solidFill>
                <a:latin typeface="+mn-lt"/>
                <a:ea typeface="+mn-ea"/>
                <a:cs typeface="+mn-cs"/>
              </a:rPr>
              <a:t> is a</a:t>
            </a:r>
            <a:r>
              <a:rPr lang="en-US" sz="1600" kern="1200" dirty="0">
                <a:solidFill>
                  <a:schemeClr val="tx1"/>
                </a:solidFill>
                <a:latin typeface="+mn-lt"/>
                <a:ea typeface="+mn-ea"/>
                <a:cs typeface="+mn-cs"/>
              </a:rPr>
              <a:t> mysterious phenomenon characterized by adult bees abandoning the hive, flying off and leaving behind the queen bee, brood and stored food.</a:t>
            </a:r>
          </a:p>
          <a:p>
            <a:r>
              <a:rPr lang="en-US" sz="1600" kern="1200" dirty="0">
                <a:solidFill>
                  <a:schemeClr val="tx1"/>
                </a:solidFill>
                <a:latin typeface="+mn-lt"/>
                <a:ea typeface="+mn-ea"/>
                <a:cs typeface="+mn-cs"/>
              </a:rPr>
              <a:t> </a:t>
            </a:r>
          </a:p>
          <a:p>
            <a:r>
              <a:rPr lang="en-US" sz="1600" kern="1200" dirty="0">
                <a:solidFill>
                  <a:schemeClr val="tx1"/>
                </a:solidFill>
                <a:latin typeface="+mn-lt"/>
                <a:ea typeface="+mn-ea"/>
                <a:cs typeface="+mn-cs"/>
              </a:rPr>
              <a:t>Honey bees do not naturally</a:t>
            </a:r>
            <a:r>
              <a:rPr lang="en-US" sz="1600" kern="1200" baseline="0" dirty="0">
                <a:solidFill>
                  <a:schemeClr val="tx1"/>
                </a:solidFill>
                <a:latin typeface="+mn-lt"/>
                <a:ea typeface="+mn-ea"/>
                <a:cs typeface="+mn-cs"/>
              </a:rPr>
              <a:t> abandon their young which make their disappearance all the more puzzling </a:t>
            </a:r>
          </a:p>
          <a:p>
            <a:r>
              <a:rPr lang="en-US" sz="1600" kern="1200" baseline="0" dirty="0">
                <a:solidFill>
                  <a:schemeClr val="tx1"/>
                </a:solidFill>
                <a:latin typeface="+mn-lt"/>
                <a:ea typeface="+mn-ea"/>
                <a:cs typeface="+mn-cs"/>
              </a:rPr>
              <a:t>Another mystery is that other insects appear to stay away from the hive for a few days before robbing the food stores. Usually other insects will rob unattended food stores quickly.</a:t>
            </a:r>
          </a:p>
          <a:p>
            <a:endParaRPr lang="en-US" sz="1600" kern="1200" baseline="0" dirty="0">
              <a:solidFill>
                <a:schemeClr val="tx1"/>
              </a:solidFill>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50</a:t>
            </a:fld>
            <a:endParaRPr lang="en-US"/>
          </a:p>
        </p:txBody>
      </p:sp>
    </p:spTree>
    <p:extLst>
      <p:ext uri="{BB962C8B-B14F-4D97-AF65-F5344CB8AC3E}">
        <p14:creationId xmlns:p14="http://schemas.microsoft.com/office/powerpoint/2010/main" val="5249078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A2A2A"/>
                </a:solidFill>
                <a:effectLst/>
                <a:latin typeface="georgia" panose="02040502050405020303" pitchFamily="18" charset="0"/>
              </a:rPr>
              <a:t>Honeybees are no longer disappearing suddenly and mysteriously. They’re dying persistently, in plain sight. </a:t>
            </a:r>
            <a:endParaRPr lang="en-US"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a:solidFill>
                  <a:schemeClr val="tx1"/>
                </a:solidFill>
                <a:latin typeface="+mn-lt"/>
                <a:ea typeface="+mn-ea"/>
                <a:cs typeface="+mn-cs"/>
              </a:rPr>
              <a:t>The Bee Informed Partnership works</a:t>
            </a:r>
            <a:r>
              <a:rPr lang="en-US" b="0" i="0" kern="1200" baseline="0" dirty="0">
                <a:solidFill>
                  <a:schemeClr val="tx1"/>
                </a:solidFill>
                <a:latin typeface="+mn-lt"/>
                <a:ea typeface="+mn-ea"/>
                <a:cs typeface="+mn-cs"/>
              </a:rPr>
              <a:t> in </a:t>
            </a:r>
            <a:r>
              <a:rPr lang="en-US" b="0" i="0" kern="1200" dirty="0">
                <a:solidFill>
                  <a:schemeClr val="tx1"/>
                </a:solidFill>
                <a:latin typeface="+mn-lt"/>
                <a:ea typeface="+mn-ea"/>
                <a:cs typeface="+mn-cs"/>
              </a:rPr>
              <a:t>collaboration with the Apiary</a:t>
            </a:r>
            <a:r>
              <a:rPr lang="en-US" b="0" i="0" kern="1200" baseline="0" dirty="0">
                <a:solidFill>
                  <a:schemeClr val="tx1"/>
                </a:solidFill>
                <a:latin typeface="+mn-lt"/>
                <a:ea typeface="+mn-ea"/>
                <a:cs typeface="+mn-cs"/>
              </a:rPr>
              <a:t> </a:t>
            </a:r>
            <a:r>
              <a:rPr lang="en-US" b="0" i="0" kern="1200" dirty="0">
                <a:solidFill>
                  <a:schemeClr val="tx1"/>
                </a:solidFill>
                <a:latin typeface="+mn-lt"/>
                <a:ea typeface="+mn-ea"/>
                <a:cs typeface="+mn-cs"/>
              </a:rPr>
              <a:t>Inspectors of America (AIA)</a:t>
            </a:r>
            <a:r>
              <a:rPr lang="en-US" b="0" i="0" kern="1200" baseline="0" dirty="0">
                <a:solidFill>
                  <a:schemeClr val="tx1"/>
                </a:solidFill>
                <a:latin typeface="+mn-lt"/>
                <a:ea typeface="+mn-ea"/>
                <a:cs typeface="+mn-cs"/>
              </a:rPr>
              <a:t> ,</a:t>
            </a:r>
            <a:r>
              <a:rPr lang="en-US" b="0" i="0" kern="1200" dirty="0">
                <a:solidFill>
                  <a:schemeClr val="tx1"/>
                </a:solidFill>
                <a:latin typeface="+mn-lt"/>
                <a:ea typeface="+mn-ea"/>
                <a:cs typeface="+mn-cs"/>
              </a:rPr>
              <a:t>the United States Department of Agriculture (USDA)  and with</a:t>
            </a:r>
            <a:r>
              <a:rPr lang="en-US" b="0" i="0" kern="1200" baseline="0" dirty="0">
                <a:solidFill>
                  <a:schemeClr val="tx1"/>
                </a:solidFill>
                <a:latin typeface="+mn-lt"/>
                <a:ea typeface="+mn-ea"/>
                <a:cs typeface="+mn-cs"/>
              </a:rPr>
              <a:t> beekeepers to </a:t>
            </a:r>
            <a:r>
              <a:rPr lang="en-US" b="0" i="0" kern="1200" dirty="0">
                <a:solidFill>
                  <a:schemeClr val="tx1"/>
                </a:solidFill>
                <a:latin typeface="+mn-lt"/>
                <a:ea typeface="+mn-ea"/>
                <a:cs typeface="+mn-cs"/>
              </a:rPr>
              <a:t>collect and analyze colony</a:t>
            </a:r>
            <a:r>
              <a:rPr lang="en-US" b="0" i="0" kern="1200" baseline="0" dirty="0">
                <a:solidFill>
                  <a:schemeClr val="tx1"/>
                </a:solidFill>
                <a:latin typeface="+mn-lt"/>
                <a:ea typeface="+mn-ea"/>
                <a:cs typeface="+mn-cs"/>
              </a:rPr>
              <a:t> loss across the United States.</a:t>
            </a:r>
            <a:endParaRPr lang="en-US" b="0" i="0" kern="1200" dirty="0">
              <a:solidFill>
                <a:schemeClr val="tx1"/>
              </a:solidFill>
              <a:latin typeface="+mn-lt"/>
              <a:ea typeface="+mn-ea"/>
              <a:cs typeface="+mn-cs"/>
            </a:endParaRPr>
          </a:p>
          <a:p>
            <a:endParaRPr lang="en-US" dirty="0"/>
          </a:p>
          <a:p>
            <a:endParaRPr lang="en-US" dirty="0"/>
          </a:p>
          <a:p>
            <a:r>
              <a:rPr lang="en-US" dirty="0"/>
              <a:t>Over the entire year (1 April 2020 – 1 April 2021), beekeepers in the United States lost an estimated 45.5% of their managed honey bee colonies.   Over the last 10 years the average has been 39.4 % loss</a:t>
            </a:r>
          </a:p>
          <a:p>
            <a:endParaRPr lang="en-US" dirty="0"/>
          </a:p>
        </p:txBody>
      </p:sp>
      <p:sp>
        <p:nvSpPr>
          <p:cNvPr id="4" name="Slide Number Placeholder 3"/>
          <p:cNvSpPr>
            <a:spLocks noGrp="1"/>
          </p:cNvSpPr>
          <p:nvPr>
            <p:ph type="sldNum" sz="quarter" idx="5"/>
          </p:nvPr>
        </p:nvSpPr>
        <p:spPr/>
        <p:txBody>
          <a:bodyPr/>
          <a:lstStyle/>
          <a:p>
            <a:r>
              <a:rPr lang="en-US"/>
              <a:t>Montgomery County Beekeepers, Inc.</a:t>
            </a:r>
            <a:fld id="{B30E74D6-DDF8-48B4-ADF3-2676EA605968}" type="slidenum">
              <a:rPr lang="en-US" smtClean="0"/>
              <a:pPr/>
              <a:t>51</a:t>
            </a:fld>
            <a:endParaRPr lang="en-US" dirty="0"/>
          </a:p>
        </p:txBody>
      </p:sp>
    </p:spTree>
    <p:extLst>
      <p:ext uri="{BB962C8B-B14F-4D97-AF65-F5344CB8AC3E}">
        <p14:creationId xmlns:p14="http://schemas.microsoft.com/office/powerpoint/2010/main" val="3330855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Autofit/>
          </a:bodyPr>
          <a:lstStyle/>
          <a:p>
            <a:endParaRPr lang="en-US" b="0" i="0" kern="1200" dirty="0">
              <a:solidFill>
                <a:schemeClr val="tx1"/>
              </a:solidFill>
              <a:latin typeface="+mn-lt"/>
              <a:ea typeface="+mn-ea"/>
              <a:cs typeface="+mn-cs"/>
            </a:endParaRPr>
          </a:p>
          <a:p>
            <a:r>
              <a:rPr lang="en-US" b="0" i="0" kern="1200" dirty="0">
                <a:solidFill>
                  <a:schemeClr val="tx1"/>
                </a:solidFill>
                <a:latin typeface="+mn-lt"/>
                <a:ea typeface="+mn-ea"/>
                <a:cs typeface="+mn-cs"/>
              </a:rPr>
              <a:t> Bee Informed Partnership has been collecting data since 2008.</a:t>
            </a:r>
          </a:p>
          <a:p>
            <a:endParaRPr lang="en-US" b="0" i="0" kern="1200" dirty="0">
              <a:solidFill>
                <a:schemeClr val="tx1"/>
              </a:solidFill>
              <a:latin typeface="+mn-lt"/>
              <a:ea typeface="+mn-ea"/>
              <a:cs typeface="+mn-cs"/>
            </a:endParaRPr>
          </a:p>
          <a:p>
            <a:r>
              <a:rPr lang="en-US" b="0" i="0" kern="1200" dirty="0">
                <a:solidFill>
                  <a:schemeClr val="tx1"/>
                </a:solidFill>
                <a:latin typeface="+mn-lt"/>
                <a:ea typeface="+mn-ea"/>
                <a:cs typeface="+mn-cs"/>
              </a:rPr>
              <a:t>On this graph the calendar</a:t>
            </a:r>
            <a:r>
              <a:rPr lang="en-US" b="0" i="0" kern="1200" baseline="0" dirty="0">
                <a:solidFill>
                  <a:schemeClr val="tx1"/>
                </a:solidFill>
                <a:latin typeface="+mn-lt"/>
                <a:ea typeface="+mn-ea"/>
                <a:cs typeface="+mn-cs"/>
              </a:rPr>
              <a:t> </a:t>
            </a:r>
            <a:r>
              <a:rPr lang="en-US" b="0" i="0" kern="1200" dirty="0">
                <a:solidFill>
                  <a:schemeClr val="tx1"/>
                </a:solidFill>
                <a:latin typeface="+mn-lt"/>
                <a:ea typeface="+mn-ea"/>
                <a:cs typeface="+mn-cs"/>
              </a:rPr>
              <a:t>years are shown on the X</a:t>
            </a:r>
            <a:r>
              <a:rPr lang="en-US" b="0" i="0" kern="1200" baseline="0" dirty="0">
                <a:solidFill>
                  <a:schemeClr val="tx1"/>
                </a:solidFill>
                <a:latin typeface="+mn-lt"/>
                <a:ea typeface="+mn-ea"/>
                <a:cs typeface="+mn-cs"/>
              </a:rPr>
              <a:t> </a:t>
            </a:r>
            <a:r>
              <a:rPr lang="en-US" b="0" i="0" kern="1200" dirty="0">
                <a:solidFill>
                  <a:schemeClr val="tx1"/>
                </a:solidFill>
                <a:latin typeface="+mn-lt"/>
                <a:ea typeface="+mn-ea"/>
                <a:cs typeface="+mn-cs"/>
              </a:rPr>
              <a:t>axis and the</a:t>
            </a:r>
            <a:r>
              <a:rPr lang="en-US" b="0" i="0" kern="1200" baseline="0" dirty="0">
                <a:solidFill>
                  <a:schemeClr val="tx1"/>
                </a:solidFill>
                <a:latin typeface="+mn-lt"/>
                <a:ea typeface="+mn-ea"/>
                <a:cs typeface="+mn-cs"/>
              </a:rPr>
              <a:t> percentage of colony  loss  is on the Y axis.  Initially in 2008 only the winter losses were recorded. I would like to focus only on the annual loss rate the red bars.</a:t>
            </a:r>
            <a:endParaRPr lang="en-US"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baseline="0" dirty="0">
                <a:solidFill>
                  <a:schemeClr val="tx1"/>
                </a:solidFill>
                <a:latin typeface="+mn-lt"/>
                <a:ea typeface="+mn-ea"/>
                <a:cs typeface="+mn-cs"/>
              </a:rPr>
              <a:t>Colony l</a:t>
            </a:r>
            <a:r>
              <a:rPr lang="en-US" b="0" i="0" kern="1200" dirty="0">
                <a:solidFill>
                  <a:schemeClr val="tx1"/>
                </a:solidFill>
                <a:latin typeface="+mn-lt"/>
                <a:ea typeface="+mn-ea"/>
                <a:cs typeface="+mn-cs"/>
              </a:rPr>
              <a:t>osses</a:t>
            </a:r>
            <a:r>
              <a:rPr lang="en-US" b="0" i="0" kern="1200" baseline="0" dirty="0">
                <a:solidFill>
                  <a:schemeClr val="tx1"/>
                </a:solidFill>
                <a:latin typeface="+mn-lt"/>
                <a:ea typeface="+mn-ea"/>
                <a:cs typeface="+mn-cs"/>
              </a:rPr>
              <a:t> of 15%  are an acceptable range. Thirty years ago this was the average colony loss per year.  What has happened since 2006 have been much greater.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kern="1200" baseline="0" dirty="0">
                <a:solidFill>
                  <a:schemeClr val="tx1"/>
                </a:solidFill>
                <a:latin typeface="+mn-lt"/>
                <a:ea typeface="+mn-ea"/>
                <a:cs typeface="+mn-cs"/>
              </a:rPr>
              <a:t>Annual colony loss has fluctuated over the last 10 years, but the average is 39.4%.  </a:t>
            </a:r>
            <a:r>
              <a:rPr lang="en-US" kern="1200" dirty="0">
                <a:solidFill>
                  <a:schemeClr val="tx1"/>
                </a:solidFill>
                <a:latin typeface="+mn-lt"/>
                <a:ea typeface="+mn-ea"/>
                <a:cs typeface="+mn-cs"/>
              </a:rPr>
              <a:t>If losses continue at the 30 percent level or higher, it could threaten the economic viability of the bee pollination industry.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mn-lt"/>
                <a:ea typeface="+mn-ea"/>
                <a:cs typeface="+mn-cs"/>
              </a:rPr>
              <a:t> Honey bees would not disappear entirely, but the cost of honey bee pollination services would increase, and those increased costs would ultimately be passed on to consumers through higher food costs.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B30E74D6-DDF8-48B4-ADF3-2676EA605968}" type="slidenum">
              <a:rPr lang="en-US" smtClean="0"/>
              <a:pPr/>
              <a:t>52</a:t>
            </a:fld>
            <a:endParaRPr lang="en-US"/>
          </a:p>
        </p:txBody>
      </p:sp>
    </p:spTree>
    <p:extLst>
      <p:ext uri="{BB962C8B-B14F-4D97-AF65-F5344CB8AC3E}">
        <p14:creationId xmlns:p14="http://schemas.microsoft.com/office/powerpoint/2010/main" val="33049023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sz="1600" kern="1200" baseline="0" dirty="0">
                <a:solidFill>
                  <a:schemeClr val="tx1"/>
                </a:solidFill>
                <a:latin typeface="+mn-lt"/>
                <a:ea typeface="+mn-ea"/>
                <a:cs typeface="+mn-cs"/>
              </a:rPr>
              <a:t>Not one single answer has been identified but there may be a combination of causes attributing  to the loss of honey bee colonies.</a:t>
            </a:r>
          </a:p>
          <a:p>
            <a:endParaRPr lang="en-US" sz="16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a:solidFill>
                  <a:schemeClr val="tx1"/>
                </a:solidFill>
                <a:latin typeface="+mn-lt"/>
                <a:ea typeface="+mn-ea"/>
                <a:cs typeface="+mn-cs"/>
              </a:rPr>
              <a:t>Possible causes are environmental stresses, pesticides, parasites, and management stressors.  </a:t>
            </a:r>
            <a:r>
              <a:rPr lang="en-US" sz="1600" kern="1200" dirty="0">
                <a:solidFill>
                  <a:schemeClr val="tx1"/>
                </a:solidFill>
                <a:latin typeface="+mn-lt"/>
                <a:ea typeface="+mn-ea"/>
                <a:cs typeface="+mn-cs"/>
              </a:rPr>
              <a:t>It</a:t>
            </a:r>
            <a:r>
              <a:rPr lang="en-US" sz="1600" kern="1200" baseline="0" dirty="0">
                <a:solidFill>
                  <a:schemeClr val="tx1"/>
                </a:solidFill>
                <a:latin typeface="+mn-lt"/>
                <a:ea typeface="+mn-ea"/>
                <a:cs typeface="+mn-cs"/>
              </a:rPr>
              <a:t> could be a perfect storm of a multiple of these factors decreasing the immunity of the honey bee and causing them to disappear.</a:t>
            </a:r>
            <a:endParaRPr lang="en-US" sz="1600" kern="1200" dirty="0">
              <a:solidFill>
                <a:schemeClr val="tx1"/>
              </a:solidFill>
              <a:latin typeface="+mn-lt"/>
              <a:ea typeface="+mn-ea"/>
              <a:cs typeface="+mn-cs"/>
            </a:endParaRPr>
          </a:p>
          <a:p>
            <a:endParaRPr lang="en-US" sz="1600" kern="1200" baseline="0" dirty="0">
              <a:solidFill>
                <a:schemeClr val="tx1"/>
              </a:solidFill>
              <a:latin typeface="+mn-lt"/>
              <a:ea typeface="+mn-ea"/>
              <a:cs typeface="+mn-cs"/>
            </a:endParaRPr>
          </a:p>
          <a:p>
            <a:r>
              <a:rPr lang="en-US" sz="1600" kern="1200" baseline="0" dirty="0">
                <a:solidFill>
                  <a:schemeClr val="tx1"/>
                </a:solidFill>
                <a:latin typeface="+mn-lt"/>
                <a:ea typeface="+mn-ea"/>
                <a:cs typeface="+mn-cs"/>
              </a:rPr>
              <a:t>Let’s look at these closer.  </a:t>
            </a:r>
          </a:p>
          <a:p>
            <a:endParaRPr lang="en-US" sz="1600" dirty="0"/>
          </a:p>
        </p:txBody>
      </p:sp>
      <p:sp>
        <p:nvSpPr>
          <p:cNvPr id="4" name="Slide Number Placeholder 3"/>
          <p:cNvSpPr>
            <a:spLocks noGrp="1"/>
          </p:cNvSpPr>
          <p:nvPr>
            <p:ph type="sldNum" sz="quarter" idx="10"/>
          </p:nvPr>
        </p:nvSpPr>
        <p:spPr/>
        <p:txBody>
          <a:bodyPr/>
          <a:lstStyle/>
          <a:p>
            <a:r>
              <a:rPr lang="en-US"/>
              <a:t>Montgomery County Beekeepers, Inc.</a:t>
            </a:r>
            <a:fld id="{B30E74D6-DDF8-48B4-ADF3-2676EA605968}" type="slidenum">
              <a:rPr lang="en-US" smtClean="0"/>
              <a:pPr/>
              <a:t>53</a:t>
            </a:fld>
            <a:endParaRPr lang="en-US" dirty="0"/>
          </a:p>
        </p:txBody>
      </p:sp>
    </p:spTree>
    <p:extLst>
      <p:ext uri="{BB962C8B-B14F-4D97-AF65-F5344CB8AC3E}">
        <p14:creationId xmlns:p14="http://schemas.microsoft.com/office/powerpoint/2010/main" val="39691120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a:noFill/>
          <a:ln w="12700">
            <a:solidFill>
              <a:prstClr val="black"/>
            </a:solidFill>
          </a:ln>
        </p:spPr>
      </p:sp>
      <p:sp>
        <p:nvSpPr>
          <p:cNvPr id="3" name="Notes Placeholder 2"/>
          <p:cNvSpPr>
            <a:spLocks noGrp="1"/>
          </p:cNvSpPr>
          <p:nvPr>
            <p:ph type="body" idx="1"/>
          </p:nvPr>
        </p:nvSpPr>
        <p:spPr/>
        <p:txBody>
          <a:bodyPr>
            <a:noAutofit/>
          </a:bodyPr>
          <a:lstStyle/>
          <a:p>
            <a:r>
              <a:rPr lang="en-US" sz="1400" dirty="0"/>
              <a:t>One cause for this loss may be our change</a:t>
            </a:r>
            <a:r>
              <a:rPr lang="en-US" sz="1400" baseline="0" dirty="0"/>
              <a:t> in farming practices.  </a:t>
            </a:r>
            <a:r>
              <a:rPr lang="en-US" sz="1400" dirty="0"/>
              <a:t>After World War II we no longer used cover crops like clover and alfalfa</a:t>
            </a:r>
            <a:r>
              <a:rPr lang="en-US" sz="1400" baseline="0" dirty="0"/>
              <a:t> crops as nitrogen fixing plants to amend the soil. We started using synthetic fertilizers to give our plants nitrogen. Clover and alfalfa are great nutritional sources for our bees. By managing our farms like this we have taken away nutritional  resources for our bees. </a:t>
            </a:r>
          </a:p>
          <a:p>
            <a:endParaRPr lang="en-US" sz="1400" baseline="0" dirty="0"/>
          </a:p>
          <a:p>
            <a:r>
              <a:rPr lang="en-US" sz="1400" b="0" i="0" kern="1200" dirty="0">
                <a:solidFill>
                  <a:schemeClr val="tx1"/>
                </a:solidFill>
                <a:latin typeface="+mn-lt"/>
                <a:ea typeface="+mn-ea"/>
                <a:cs typeface="+mn-cs"/>
              </a:rPr>
              <a:t>Habitat loss through urban and rural development means</a:t>
            </a:r>
            <a:r>
              <a:rPr lang="en-US" sz="1400" b="0" i="0" kern="1200" baseline="0" dirty="0">
                <a:solidFill>
                  <a:schemeClr val="tx1"/>
                </a:solidFill>
                <a:latin typeface="+mn-lt"/>
                <a:ea typeface="+mn-ea"/>
                <a:cs typeface="+mn-cs"/>
              </a:rPr>
              <a:t> areas once bloomed with a variety of nectar and pollen sources are now covered with flower free lawns. This will stress the bees with pollen and nectar scarcity and lack of diversity.  This could lead to low nutritional value and have a negative  effect on the bee’s overall health.  </a:t>
            </a:r>
          </a:p>
          <a:p>
            <a:endParaRPr lang="en-US" sz="1400" b="0" i="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After 1945 we also started killing off weeds which created a feast for pests.  We created even more pesticides to combat these pests.  These chemicals kill the pests but created yet another concern for our honey bees.</a:t>
            </a:r>
          </a:p>
          <a:p>
            <a:endParaRPr lang="en-US" sz="1400" b="0" i="0" kern="1200" baseline="0" dirty="0">
              <a:solidFill>
                <a:schemeClr val="tx1"/>
              </a:solidFill>
              <a:latin typeface="+mn-lt"/>
              <a:ea typeface="+mn-ea"/>
              <a:cs typeface="+mn-cs"/>
            </a:endParaRPr>
          </a:p>
          <a:p>
            <a:endParaRPr lang="en-US" sz="1400" b="0" i="0" kern="1200" baseline="0" dirty="0">
              <a:solidFill>
                <a:schemeClr val="tx1"/>
              </a:solidFill>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r>
              <a:rPr lang="en-US"/>
              <a:t>Montgomery County Beekeepers, Inc.</a:t>
            </a:r>
            <a:fld id="{B30E74D6-DDF8-48B4-ADF3-2676EA605968}" type="slidenum">
              <a:rPr lang="en-US" smtClean="0"/>
              <a:pPr/>
              <a:t>54</a:t>
            </a:fld>
            <a:endParaRPr lang="en-US" dirty="0"/>
          </a:p>
        </p:txBody>
      </p:sp>
    </p:spTree>
    <p:extLst>
      <p:ext uri="{BB962C8B-B14F-4D97-AF65-F5344CB8AC3E}">
        <p14:creationId xmlns:p14="http://schemas.microsoft.com/office/powerpoint/2010/main" val="3702046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latin typeface="+mn-lt"/>
                <a:ea typeface="+mn-ea"/>
                <a:cs typeface="+mn-cs"/>
              </a:rPr>
              <a:t>Accidental or intentional exposure to pesticides and other chemicals at lethal or sub-lethal levels affect our bees. One</a:t>
            </a:r>
            <a:r>
              <a:rPr lang="en-US" sz="1600" b="0" i="0" kern="1200" baseline="0" dirty="0">
                <a:solidFill>
                  <a:schemeClr val="tx1"/>
                </a:solidFill>
                <a:latin typeface="+mn-lt"/>
                <a:ea typeface="+mn-ea"/>
                <a:cs typeface="+mn-cs"/>
              </a:rPr>
              <a:t> theory is that t</a:t>
            </a:r>
            <a:r>
              <a:rPr lang="en-US" sz="1600" b="0" i="0" kern="1200" dirty="0">
                <a:solidFill>
                  <a:schemeClr val="tx1"/>
                </a:solidFill>
                <a:latin typeface="+mn-lt"/>
                <a:ea typeface="+mn-ea"/>
                <a:cs typeface="+mn-cs"/>
              </a:rPr>
              <a:t>he toxins in the pesticides could act</a:t>
            </a:r>
            <a:r>
              <a:rPr lang="en-US" sz="1600" b="0" i="0" kern="1200" baseline="0" dirty="0">
                <a:solidFill>
                  <a:schemeClr val="tx1"/>
                </a:solidFill>
                <a:latin typeface="+mn-lt"/>
                <a:ea typeface="+mn-ea"/>
                <a:cs typeface="+mn-cs"/>
              </a:rPr>
              <a:t> on the bee’s nervous system and may disorient them or even kill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kern="1200" dirty="0">
              <a:solidFill>
                <a:schemeClr val="tx1"/>
              </a:solidFill>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55</a:t>
            </a:fld>
            <a:endParaRPr lang="en-US"/>
          </a:p>
        </p:txBody>
      </p:sp>
    </p:spTree>
    <p:extLst>
      <p:ext uri="{BB962C8B-B14F-4D97-AF65-F5344CB8AC3E}">
        <p14:creationId xmlns:p14="http://schemas.microsoft.com/office/powerpoint/2010/main" val="36447275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kern="1200" baseline="0" dirty="0">
                <a:solidFill>
                  <a:schemeClr val="tx1"/>
                </a:solidFill>
                <a:latin typeface="+mn-lt"/>
                <a:ea typeface="+mn-ea"/>
                <a:cs typeface="+mn-cs"/>
              </a:rPr>
              <a:t> </a:t>
            </a:r>
          </a:p>
          <a:p>
            <a:r>
              <a:rPr lang="en-US" sz="1600" i="1" kern="1200" dirty="0">
                <a:solidFill>
                  <a:schemeClr val="tx1"/>
                </a:solidFill>
                <a:latin typeface="+mn-lt"/>
                <a:ea typeface="+mn-ea"/>
                <a:cs typeface="+mn-cs"/>
              </a:rPr>
              <a:t>Varroa</a:t>
            </a:r>
            <a:r>
              <a:rPr lang="en-US" sz="1600" kern="1200" dirty="0">
                <a:solidFill>
                  <a:schemeClr val="tx1"/>
                </a:solidFill>
                <a:latin typeface="+mn-lt"/>
                <a:ea typeface="+mn-ea"/>
                <a:cs typeface="+mn-cs"/>
              </a:rPr>
              <a:t>  mites are a  virus-transmitting parasite of honey bees</a:t>
            </a:r>
            <a:r>
              <a:rPr lang="en-US" sz="1600" kern="1200" baseline="0" dirty="0">
                <a:solidFill>
                  <a:schemeClr val="tx1"/>
                </a:solidFill>
                <a:latin typeface="+mn-lt"/>
                <a:ea typeface="+mn-ea"/>
                <a:cs typeface="+mn-cs"/>
              </a:rPr>
              <a:t> and</a:t>
            </a:r>
            <a:r>
              <a:rPr lang="en-US" sz="1600" kern="1200" dirty="0">
                <a:solidFill>
                  <a:schemeClr val="tx1"/>
                </a:solidFill>
                <a:latin typeface="+mn-lt"/>
                <a:ea typeface="+mn-ea"/>
                <a:cs typeface="+mn-cs"/>
              </a:rPr>
              <a:t> have frequently been found in hives hit by CCD</a:t>
            </a:r>
            <a:r>
              <a:rPr lang="en-US" sz="1600" kern="1200" baseline="0" dirty="0">
                <a:solidFill>
                  <a:schemeClr val="tx1"/>
                </a:solidFill>
                <a:latin typeface="+mn-lt"/>
                <a:ea typeface="+mn-ea"/>
                <a:cs typeface="+mn-cs"/>
              </a:rPr>
              <a:t>.  </a:t>
            </a:r>
          </a:p>
          <a:p>
            <a:endParaRPr lang="en-US" sz="1600" kern="1200" baseline="0" dirty="0">
              <a:solidFill>
                <a:schemeClr val="tx1"/>
              </a:solidFill>
              <a:latin typeface="+mn-lt"/>
              <a:ea typeface="+mn-ea"/>
              <a:cs typeface="+mn-cs"/>
            </a:endParaRPr>
          </a:p>
          <a:p>
            <a:r>
              <a:rPr lang="en-US" sz="1600" kern="1200" baseline="0" dirty="0">
                <a:solidFill>
                  <a:schemeClr val="tx1"/>
                </a:solidFill>
                <a:latin typeface="+mn-lt"/>
                <a:ea typeface="+mn-ea"/>
                <a:cs typeface="+mn-cs"/>
              </a:rPr>
              <a:t>A mite is seen on this bee in the picture on her back. In proportion to her body it would be like having a dinner plate stuck on your back. </a:t>
            </a:r>
          </a:p>
          <a:p>
            <a:endParaRPr lang="en-US" sz="1600" kern="1200" baseline="0" dirty="0">
              <a:solidFill>
                <a:schemeClr val="tx1"/>
              </a:solidFill>
              <a:latin typeface="+mn-lt"/>
              <a:ea typeface="+mn-ea"/>
              <a:cs typeface="+mn-cs"/>
            </a:endParaRPr>
          </a:p>
          <a:p>
            <a:r>
              <a:rPr lang="en-US" sz="1600" kern="1200" baseline="0" dirty="0">
                <a:solidFill>
                  <a:schemeClr val="tx1"/>
                </a:solidFill>
                <a:latin typeface="+mn-lt"/>
                <a:ea typeface="+mn-ea"/>
                <a:cs typeface="+mn-cs"/>
              </a:rPr>
              <a:t>The mite is a parasite that feeds on the fat bodies of the bee. Viruses are introduced by the mites and weakens the bee’s overall health.</a:t>
            </a:r>
          </a:p>
          <a:p>
            <a:endParaRPr lang="en-US" sz="1600" kern="1200" dirty="0">
              <a:solidFill>
                <a:schemeClr val="tx1"/>
              </a:solidFill>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56</a:t>
            </a:fld>
            <a:endParaRPr lang="en-US"/>
          </a:p>
        </p:txBody>
      </p:sp>
    </p:spTree>
    <p:extLst>
      <p:ext uri="{BB962C8B-B14F-4D97-AF65-F5344CB8AC3E}">
        <p14:creationId xmlns:p14="http://schemas.microsoft.com/office/powerpoint/2010/main" val="3457234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endParaRPr lang="en-US" dirty="0"/>
          </a:p>
          <a:p>
            <a:r>
              <a:rPr lang="en-US" dirty="0"/>
              <a:t>Here is an amazing video</a:t>
            </a:r>
            <a:r>
              <a:rPr lang="en-US" baseline="0" dirty="0"/>
              <a:t> showing  a bee’s development from egg to maturity.  </a:t>
            </a:r>
          </a:p>
          <a:p>
            <a:endParaRPr lang="en-US" baseline="0" dirty="0"/>
          </a:p>
          <a:p>
            <a:r>
              <a:rPr lang="en-US" baseline="0" dirty="0"/>
              <a:t>Notice the tiny mite growing on the bees body.  </a:t>
            </a:r>
          </a:p>
          <a:p>
            <a:endParaRPr lang="en-US" baseline="0" dirty="0"/>
          </a:p>
        </p:txBody>
      </p:sp>
      <p:sp>
        <p:nvSpPr>
          <p:cNvPr id="4" name="Slide Number Placeholder 3"/>
          <p:cNvSpPr>
            <a:spLocks noGrp="1"/>
          </p:cNvSpPr>
          <p:nvPr>
            <p:ph type="sldNum" sz="quarter" idx="10"/>
          </p:nvPr>
        </p:nvSpPr>
        <p:spPr/>
        <p:txBody>
          <a:bodyPr/>
          <a:lstStyle/>
          <a:p>
            <a:r>
              <a:rPr lang="en-US"/>
              <a:t>Montgomery County Beekeepers, Inc.</a:t>
            </a:r>
            <a:fld id="{B30E74D6-DDF8-48B4-ADF3-2676EA605968}" type="slidenum">
              <a:rPr lang="en-US" smtClean="0"/>
              <a:pPr/>
              <a:t>57</a:t>
            </a:fld>
            <a:endParaRPr lang="en-US" dirty="0"/>
          </a:p>
        </p:txBody>
      </p:sp>
    </p:spTree>
    <p:extLst>
      <p:ext uri="{BB962C8B-B14F-4D97-AF65-F5344CB8AC3E}">
        <p14:creationId xmlns:p14="http://schemas.microsoft.com/office/powerpoint/2010/main" val="14987621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kern="1200" dirty="0">
                <a:solidFill>
                  <a:schemeClr val="tx1"/>
                </a:solidFill>
                <a:latin typeface="+mn-lt"/>
                <a:ea typeface="+mn-ea"/>
                <a:cs typeface="+mn-cs"/>
              </a:rPr>
              <a:t>Farms are increasingly producing one crop.  An example of this is</a:t>
            </a:r>
            <a:r>
              <a:rPr lang="en-US" sz="1600" kern="1200" baseline="0" dirty="0">
                <a:solidFill>
                  <a:schemeClr val="tx1"/>
                </a:solidFill>
                <a:latin typeface="+mn-lt"/>
                <a:ea typeface="+mn-ea"/>
                <a:cs typeface="+mn-cs"/>
              </a:rPr>
              <a:t> </a:t>
            </a:r>
            <a:r>
              <a:rPr lang="en-US" sz="1600" kern="1200" dirty="0">
                <a:solidFill>
                  <a:schemeClr val="tx1"/>
                </a:solidFill>
                <a:latin typeface="+mn-lt"/>
                <a:ea typeface="+mn-ea"/>
                <a:cs typeface="+mn-cs"/>
              </a:rPr>
              <a:t>almond groves.</a:t>
            </a:r>
          </a:p>
          <a:p>
            <a:endParaRPr lang="en-US" sz="1600" kern="1200" baseline="0" dirty="0">
              <a:solidFill>
                <a:schemeClr val="tx1"/>
              </a:solidFill>
              <a:latin typeface="+mn-lt"/>
              <a:ea typeface="+mn-ea"/>
              <a:cs typeface="+mn-cs"/>
            </a:endParaRPr>
          </a:p>
          <a:p>
            <a:r>
              <a:rPr lang="en-US" sz="1600" kern="1200" baseline="0" dirty="0">
                <a:solidFill>
                  <a:schemeClr val="tx1"/>
                </a:solidFill>
                <a:latin typeface="+mn-lt"/>
                <a:ea typeface="+mn-ea"/>
                <a:cs typeface="+mn-cs"/>
              </a:rPr>
              <a:t>1.5 million hives are transported each year to pollinate almond crops. This is over half of all hives (2.7 million)  found in the United States. </a:t>
            </a:r>
          </a:p>
          <a:p>
            <a:r>
              <a:rPr lang="en-US" sz="1600" kern="1200" baseline="0" dirty="0">
                <a:solidFill>
                  <a:schemeClr val="tx1"/>
                </a:solidFill>
                <a:latin typeface="+mn-lt"/>
                <a:ea typeface="+mn-ea"/>
                <a:cs typeface="+mn-cs"/>
              </a:rPr>
              <a:t>Almond blossoms are a great source of protein for our bees, but when the almond crop  is done flowering the hives must be transported as what remains is a dessert landscape for our bees.</a:t>
            </a:r>
          </a:p>
          <a:p>
            <a:endParaRPr lang="en-US" sz="1600" kern="1200" baseline="0" dirty="0">
              <a:solidFill>
                <a:schemeClr val="tx1"/>
              </a:solidFill>
              <a:latin typeface="+mn-lt"/>
              <a:ea typeface="+mn-ea"/>
              <a:cs typeface="+mn-cs"/>
            </a:endParaRPr>
          </a:p>
          <a:p>
            <a:r>
              <a:rPr lang="en-US" sz="1600" kern="1200" baseline="0" dirty="0">
                <a:solidFill>
                  <a:schemeClr val="tx1"/>
                </a:solidFill>
                <a:latin typeface="+mn-lt"/>
                <a:ea typeface="+mn-ea"/>
                <a:cs typeface="+mn-cs"/>
              </a:rPr>
              <a:t>This migration and apiary crowding  necessary to transport the bees causes stress and may add to colony loss.</a:t>
            </a:r>
            <a:endParaRPr lang="en-US" sz="1600" kern="1200" dirty="0">
              <a:solidFill>
                <a:schemeClr val="tx1"/>
              </a:solidFill>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58</a:t>
            </a:fld>
            <a:endParaRPr lang="en-US"/>
          </a:p>
        </p:txBody>
      </p:sp>
    </p:spTree>
    <p:extLst>
      <p:ext uri="{BB962C8B-B14F-4D97-AF65-F5344CB8AC3E}">
        <p14:creationId xmlns:p14="http://schemas.microsoft.com/office/powerpoint/2010/main" val="30876777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a:noFill/>
          <a:ln w="12700">
            <a:solidFill>
              <a:prstClr val="black"/>
            </a:solidFill>
          </a:ln>
        </p:spPr>
      </p:sp>
      <p:sp>
        <p:nvSpPr>
          <p:cNvPr id="3" name="Notes Placeholder 2"/>
          <p:cNvSpPr>
            <a:spLocks noGrp="1"/>
          </p:cNvSpPr>
          <p:nvPr>
            <p:ph type="body" idx="1"/>
          </p:nvPr>
        </p:nvSpPr>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There is hope for our bees.  It is not too late.</a:t>
            </a:r>
            <a:r>
              <a:rPr lang="en-US" sz="1400" baseline="0" dirty="0"/>
              <a:t>  Each of you can make a difference for our bees by doing two simple things, plant more flowers and use fewer pesticides.  Plant habitat for pollinators.  Information is readily available on line at the web site provided.  Be sure to plant non invasive species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Follow the label carefully for pesticide application.  Better yet avoid applying them altogether or use Integrated Pest Management.  University of Michigan has a wonderful website that can answer a multitude of questions about pests in your home and garden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
            </a:r>
            <a:br>
              <a:rPr lang="en-US" sz="1400" baseline="0" dirty="0"/>
            </a:br>
            <a:r>
              <a:rPr lang="en-US" sz="1400" baseline="0" dirty="0"/>
              <a:t>Purchase local honey to support local beekeepers.  To see what farmers markets offer honey visit the web site provided. This website also lists beekeeping clubs in Maryland if you wish to become a beekeeper.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We welcome you to  join the  Montgomery County Beekeepers</a:t>
            </a:r>
            <a:r>
              <a:rPr lang="en-US" sz="1400" baseline="0" dirty="0"/>
              <a:t> Association.  We offer a short course every spring and offer meetings most 2</a:t>
            </a:r>
            <a:r>
              <a:rPr lang="en-US" sz="1400" baseline="30000" dirty="0"/>
              <a:t>nd</a:t>
            </a:r>
            <a:r>
              <a:rPr lang="en-US" sz="1400" baseline="0" dirty="0"/>
              <a:t> Wed. of the month usually at the Agricultural History Farm Park in Derwood. Our web site is listed f under Keep Bees.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p:txBody>
      </p:sp>
      <p:sp>
        <p:nvSpPr>
          <p:cNvPr id="4" name="Slide Number Placeholder 3"/>
          <p:cNvSpPr>
            <a:spLocks noGrp="1"/>
          </p:cNvSpPr>
          <p:nvPr>
            <p:ph type="sldNum" sz="quarter" idx="10"/>
          </p:nvPr>
        </p:nvSpPr>
        <p:spPr/>
        <p:txBody>
          <a:bodyPr/>
          <a:lstStyle/>
          <a:p>
            <a:r>
              <a:rPr lang="en-US"/>
              <a:t>Montgomery County Beekeepers, Inc.</a:t>
            </a:r>
            <a:fld id="{B30E74D6-DDF8-48B4-ADF3-2676EA605968}" type="slidenum">
              <a:rPr lang="en-US" smtClean="0"/>
              <a:pPr/>
              <a:t>59</a:t>
            </a:fld>
            <a:endParaRPr lang="en-US" dirty="0"/>
          </a:p>
        </p:txBody>
      </p:sp>
    </p:spTree>
    <p:extLst>
      <p:ext uri="{BB962C8B-B14F-4D97-AF65-F5344CB8AC3E}">
        <p14:creationId xmlns:p14="http://schemas.microsoft.com/office/powerpoint/2010/main" val="1385248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800" dirty="0"/>
              <a:t>Today we are going to talk about </a:t>
            </a:r>
            <a:r>
              <a:rPr lang="en-US" sz="1800" dirty="0" err="1"/>
              <a:t>Apis</a:t>
            </a:r>
            <a:r>
              <a:rPr lang="en-US" sz="1800" baseline="0" dirty="0"/>
              <a:t> </a:t>
            </a:r>
            <a:r>
              <a:rPr lang="en-US" sz="1800" baseline="0" dirty="0" err="1"/>
              <a:t>Mellifera</a:t>
            </a:r>
            <a:r>
              <a:rPr lang="en-US" sz="1800" baseline="0" dirty="0"/>
              <a:t> which means honey bearing bee. </a:t>
            </a:r>
            <a:endParaRPr lang="en-US" sz="18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6</a:t>
            </a:fld>
            <a:endParaRPr lang="en-US"/>
          </a:p>
        </p:txBody>
      </p:sp>
    </p:spTree>
    <p:extLst>
      <p:ext uri="{BB962C8B-B14F-4D97-AF65-F5344CB8AC3E}">
        <p14:creationId xmlns:p14="http://schemas.microsoft.com/office/powerpoint/2010/main" val="19992470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600" dirty="0"/>
              <a:t>Thank</a:t>
            </a:r>
            <a:r>
              <a:rPr lang="en-US" sz="1600" baseline="0" dirty="0"/>
              <a:t> you so much for having me here today.  </a:t>
            </a:r>
          </a:p>
          <a:p>
            <a:endParaRPr lang="en-US" sz="1600" baseline="0" dirty="0"/>
          </a:p>
          <a:p>
            <a:r>
              <a:rPr lang="en-US" sz="1600" baseline="0" dirty="0"/>
              <a:t>I hope you have a greater understanding of the honey bee and how important it is in our environment today.  </a:t>
            </a:r>
          </a:p>
          <a:p>
            <a:endParaRPr lang="en-US" sz="1600" baseline="0" dirty="0"/>
          </a:p>
          <a:p>
            <a:r>
              <a:rPr lang="en-US" sz="1600" baseline="0" dirty="0"/>
              <a:t>Some say the honey bee is our modern day canary in the mine.  </a:t>
            </a:r>
          </a:p>
          <a:p>
            <a:endParaRPr lang="en-US" sz="1600" baseline="0" dirty="0"/>
          </a:p>
          <a:p>
            <a:r>
              <a:rPr lang="en-US" sz="1600" baseline="0" dirty="0"/>
              <a:t>It is our sentinel warning that something or things may be a hazard to us and our environment.  </a:t>
            </a:r>
          </a:p>
          <a:p>
            <a:endParaRPr lang="en-US" sz="1600" baseline="0" dirty="0"/>
          </a:p>
          <a:p>
            <a:r>
              <a:rPr lang="en-US" sz="1600" baseline="0" dirty="0"/>
              <a:t>We just need to listen to the buzz a little more carefully.</a:t>
            </a:r>
          </a:p>
        </p:txBody>
      </p:sp>
      <p:sp>
        <p:nvSpPr>
          <p:cNvPr id="4" name="Slide Number Placeholder 3"/>
          <p:cNvSpPr>
            <a:spLocks noGrp="1"/>
          </p:cNvSpPr>
          <p:nvPr>
            <p:ph type="sldNum" sz="quarter" idx="10"/>
          </p:nvPr>
        </p:nvSpPr>
        <p:spPr/>
        <p:txBody>
          <a:bodyPr/>
          <a:lstStyle/>
          <a:p>
            <a:fld id="{B30E74D6-DDF8-48B4-ADF3-2676EA605968}" type="slidenum">
              <a:rPr lang="en-US" smtClean="0"/>
              <a:pPr/>
              <a:t>60</a:t>
            </a:fld>
            <a:endParaRPr lang="en-US"/>
          </a:p>
        </p:txBody>
      </p:sp>
    </p:spTree>
    <p:extLst>
      <p:ext uri="{BB962C8B-B14F-4D97-AF65-F5344CB8AC3E}">
        <p14:creationId xmlns:p14="http://schemas.microsoft.com/office/powerpoint/2010/main" val="350628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r>
              <a:rPr lang="en-US" sz="1800" dirty="0"/>
              <a:t>Honey bees have a long history.  They have been around for over 100 million years. </a:t>
            </a:r>
          </a:p>
          <a:p>
            <a:endParaRPr lang="en-US" sz="1800" dirty="0"/>
          </a:p>
          <a:p>
            <a:r>
              <a:rPr lang="en-US" sz="1800" dirty="0"/>
              <a:t>This is a drawing found in prehistoric caves near Valencia Spain showing</a:t>
            </a:r>
            <a:r>
              <a:rPr lang="en-US" sz="1800" baseline="0" dirty="0"/>
              <a:t> a person collecting honey</a:t>
            </a:r>
            <a:r>
              <a:rPr lang="en-US" sz="1800" dirty="0"/>
              <a:t>.  </a:t>
            </a:r>
          </a:p>
        </p:txBody>
      </p:sp>
      <p:sp>
        <p:nvSpPr>
          <p:cNvPr id="4" name="Slide Number Placeholder 3"/>
          <p:cNvSpPr>
            <a:spLocks noGrp="1"/>
          </p:cNvSpPr>
          <p:nvPr>
            <p:ph type="sldNum" sz="quarter" idx="10"/>
          </p:nvPr>
        </p:nvSpPr>
        <p:spPr/>
        <p:txBody>
          <a:bodyPr/>
          <a:lstStyle/>
          <a:p>
            <a:fld id="{B30E74D6-DDF8-48B4-ADF3-2676EA605968}" type="slidenum">
              <a:rPr lang="en-US" smtClean="0"/>
              <a:pPr/>
              <a:t>7</a:t>
            </a:fld>
            <a:endParaRPr lang="en-US"/>
          </a:p>
        </p:txBody>
      </p:sp>
    </p:spTree>
    <p:extLst>
      <p:ext uri="{BB962C8B-B14F-4D97-AF65-F5344CB8AC3E}">
        <p14:creationId xmlns:p14="http://schemas.microsoft.com/office/powerpoint/2010/main" val="49773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latin typeface="+mn-lt"/>
                <a:ea typeface="+mn-ea"/>
                <a:cs typeface="+mn-cs"/>
              </a:rPr>
              <a:t>This</a:t>
            </a:r>
            <a:r>
              <a:rPr lang="en-US" sz="1800" b="0" i="0" kern="1200" baseline="0" dirty="0">
                <a:solidFill>
                  <a:schemeClr val="tx1"/>
                </a:solidFill>
                <a:latin typeface="+mn-lt"/>
                <a:ea typeface="+mn-ea"/>
                <a:cs typeface="+mn-cs"/>
              </a:rPr>
              <a:t> is a picture of an </a:t>
            </a:r>
            <a:r>
              <a:rPr lang="en-US" sz="1800" b="0" i="0" kern="1200" dirty="0">
                <a:solidFill>
                  <a:schemeClr val="tx1"/>
                </a:solidFill>
                <a:latin typeface="+mn-lt"/>
                <a:ea typeface="+mn-ea"/>
                <a:cs typeface="+mn-cs"/>
              </a:rPr>
              <a:t>Ancient Egyptian bee Hieroglyph</a:t>
            </a:r>
            <a:endParaRPr lang="en-US" sz="1800" dirty="0"/>
          </a:p>
          <a:p>
            <a:endParaRPr lang="en-US" sz="1800" dirty="0"/>
          </a:p>
          <a:p>
            <a:r>
              <a:rPr lang="en-US" sz="1800" dirty="0"/>
              <a:t>Egyptian</a:t>
            </a:r>
            <a:r>
              <a:rPr lang="en-US" sz="1800" baseline="0" dirty="0"/>
              <a:t> art shows humans working with bees.  </a:t>
            </a:r>
          </a:p>
          <a:p>
            <a:endParaRPr lang="en-US" sz="1800" baseline="0" dirty="0"/>
          </a:p>
          <a:p>
            <a:r>
              <a:rPr lang="en-US" sz="1800" baseline="0" dirty="0"/>
              <a:t>Man did not always get everything right about bees.  The Pharaohs thought the queen was actually a king. </a:t>
            </a:r>
          </a:p>
          <a:p>
            <a:endParaRPr lang="en-US" sz="1800" baseline="0" dirty="0"/>
          </a:p>
          <a:p>
            <a:r>
              <a:rPr lang="en-US" sz="1800" baseline="0" dirty="0"/>
              <a:t>But they did get one thing right.  They understood that </a:t>
            </a:r>
            <a:r>
              <a:rPr lang="en-US" sz="1800" b="0" i="0" kern="1200" baseline="0" dirty="0">
                <a:solidFill>
                  <a:schemeClr val="tx1"/>
                </a:solidFill>
                <a:latin typeface="+mn-lt"/>
                <a:ea typeface="+mn-ea"/>
                <a:cs typeface="+mn-cs"/>
              </a:rPr>
              <a:t>h</a:t>
            </a:r>
            <a:r>
              <a:rPr lang="en-US" sz="1800" b="0" i="0" kern="1200" dirty="0">
                <a:solidFill>
                  <a:schemeClr val="tx1"/>
                </a:solidFill>
                <a:latin typeface="+mn-lt"/>
                <a:ea typeface="+mn-ea"/>
                <a:cs typeface="+mn-cs"/>
              </a:rPr>
              <a:t>oney stored in air tight containers never spoils.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latin typeface="+mn-lt"/>
                <a:ea typeface="+mn-ea"/>
                <a:cs typeface="+mn-cs"/>
              </a:rPr>
              <a:t>Sealed honey vats found in King </a:t>
            </a:r>
            <a:r>
              <a:rPr lang="en-US" sz="1800" b="0" i="0" kern="1200" dirty="0" err="1">
                <a:solidFill>
                  <a:schemeClr val="tx1"/>
                </a:solidFill>
                <a:latin typeface="+mn-lt"/>
                <a:ea typeface="+mn-ea"/>
                <a:cs typeface="+mn-cs"/>
              </a:rPr>
              <a:t>Tut's</a:t>
            </a:r>
            <a:r>
              <a:rPr lang="en-US" sz="1800" b="0" i="0" kern="1200" dirty="0">
                <a:solidFill>
                  <a:schemeClr val="tx1"/>
                </a:solidFill>
                <a:latin typeface="+mn-lt"/>
                <a:ea typeface="+mn-ea"/>
                <a:cs typeface="+mn-cs"/>
              </a:rPr>
              <a:t> tomb still contained edible honey, despite thousands of years beneath the sands. </a:t>
            </a:r>
          </a:p>
          <a:p>
            <a:endParaRPr lang="en-US" sz="18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8</a:t>
            </a:fld>
            <a:endParaRPr lang="en-US"/>
          </a:p>
        </p:txBody>
      </p:sp>
    </p:spTree>
    <p:extLst>
      <p:ext uri="{BB962C8B-B14F-4D97-AF65-F5344CB8AC3E}">
        <p14:creationId xmlns:p14="http://schemas.microsoft.com/office/powerpoint/2010/main" val="208261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p:spPr>
      </p:sp>
      <p:sp>
        <p:nvSpPr>
          <p:cNvPr id="3" name="Notes Placeholder 2"/>
          <p:cNvSpPr>
            <a:spLocks noGrp="1"/>
          </p:cNvSpPr>
          <p:nvPr>
            <p:ph type="body" idx="1"/>
          </p:nvPr>
        </p:nvSpPr>
        <p:spPr/>
        <p:txBody>
          <a:bodyPr>
            <a:noAutofit/>
          </a:bodyPr>
          <a:lstStyle/>
          <a:p>
            <a:r>
              <a:rPr lang="en-US" sz="1600" dirty="0"/>
              <a:t>Honey bees</a:t>
            </a:r>
            <a:r>
              <a:rPr lang="en-US" sz="1600" baseline="0" dirty="0"/>
              <a:t> first came to the US around 1622 when the colonists brought them to Virginia from England.  </a:t>
            </a:r>
          </a:p>
          <a:p>
            <a:r>
              <a:rPr lang="en-US" sz="1600" baseline="0" dirty="0"/>
              <a:t>There were no honey bees the continent of North America before 1622.</a:t>
            </a:r>
          </a:p>
          <a:p>
            <a:endParaRPr lang="en-US" sz="1600" baseline="0" dirty="0"/>
          </a:p>
          <a:p>
            <a:r>
              <a:rPr lang="en-US" sz="1600" baseline="0" dirty="0"/>
              <a:t>Native Americans called them the “white man’s fly”.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Colonists brought them from Europe to pollinate their crops and plants, to harvest the honey for sweetener, and to produce beeswax for candles.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By 1850 bees were found all the way across the continent to California</a:t>
            </a:r>
            <a:endParaRPr lang="en-US" sz="1600" dirty="0"/>
          </a:p>
          <a:p>
            <a:endParaRPr lang="en-US" sz="1600" baseline="0" dirty="0"/>
          </a:p>
          <a:p>
            <a:r>
              <a:rPr lang="en-US" sz="1600" baseline="0" dirty="0"/>
              <a:t>Colonists  created the hives called skeps out of clay pots or baskets as seen in this picture. </a:t>
            </a:r>
            <a:endParaRPr lang="en-US" sz="1600" dirty="0"/>
          </a:p>
        </p:txBody>
      </p:sp>
      <p:sp>
        <p:nvSpPr>
          <p:cNvPr id="4" name="Slide Number Placeholder 3"/>
          <p:cNvSpPr>
            <a:spLocks noGrp="1"/>
          </p:cNvSpPr>
          <p:nvPr>
            <p:ph type="sldNum" sz="quarter" idx="10"/>
          </p:nvPr>
        </p:nvSpPr>
        <p:spPr/>
        <p:txBody>
          <a:bodyPr/>
          <a:lstStyle/>
          <a:p>
            <a:fld id="{B30E74D6-DDF8-48B4-ADF3-2676EA605968}" type="slidenum">
              <a:rPr lang="en-US" smtClean="0"/>
              <a:pPr/>
              <a:t>9</a:t>
            </a:fld>
            <a:endParaRPr lang="en-US"/>
          </a:p>
        </p:txBody>
      </p:sp>
    </p:spTree>
    <p:extLst>
      <p:ext uri="{BB962C8B-B14F-4D97-AF65-F5344CB8AC3E}">
        <p14:creationId xmlns:p14="http://schemas.microsoft.com/office/powerpoint/2010/main" val="1963918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C4E3A8EA-62B4-4D24-A1BC-1F2560441969}" type="datetimeFigureOut">
              <a:rPr lang="en-US" smtClean="0"/>
              <a:pPr/>
              <a:t>6/12/2023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98502CA9-224B-4C13-B78A-9EEF6CA4233B}"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4E3A8EA-62B4-4D24-A1BC-1F256044196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02CA9-224B-4C13-B78A-9EEF6CA423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4E3A8EA-62B4-4D24-A1BC-1F256044196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02CA9-224B-4C13-B78A-9EEF6CA423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4E3A8EA-62B4-4D24-A1BC-1F256044196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502CA9-224B-4C13-B78A-9EEF6CA423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C4E3A8EA-62B4-4D24-A1BC-1F2560441969}" type="datetimeFigureOut">
              <a:rPr lang="en-US" smtClean="0"/>
              <a:pPr/>
              <a:t>6/12/2023</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98502CA9-224B-4C13-B78A-9EEF6CA4233B}"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4E3A8EA-62B4-4D24-A1BC-1F256044196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98502CA9-224B-4C13-B78A-9EEF6CA4233B}"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4E3A8EA-62B4-4D24-A1BC-1F2560441969}" type="datetimeFigureOut">
              <a:rPr lang="en-US" smtClean="0"/>
              <a:pPr/>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98502CA9-224B-4C13-B78A-9EEF6CA423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4E3A8EA-62B4-4D24-A1BC-1F2560441969}" type="datetimeFigureOut">
              <a:rPr lang="en-US" smtClean="0"/>
              <a:pPr/>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502CA9-224B-4C13-B78A-9EEF6CA4233B}"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E3A8EA-62B4-4D24-A1BC-1F2560441969}" type="datetimeFigureOut">
              <a:rPr lang="en-US" smtClean="0"/>
              <a:pPr/>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502CA9-224B-4C13-B78A-9EEF6CA423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C4E3A8EA-62B4-4D24-A1BC-1F2560441969}" type="datetimeFigureOut">
              <a:rPr lang="en-US" smtClean="0"/>
              <a:pPr/>
              <a:t>6/12/2023</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98502CA9-224B-4C13-B78A-9EEF6CA4233B}"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C4E3A8EA-62B4-4D24-A1BC-1F2560441969}" type="datetimeFigureOut">
              <a:rPr lang="en-US" smtClean="0"/>
              <a:pPr/>
              <a:t>6/12/2023</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98502CA9-224B-4C13-B78A-9EEF6CA4233B}"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C4E3A8EA-62B4-4D24-A1BC-1F2560441969}" type="datetimeFigureOut">
              <a:rPr lang="en-US" smtClean="0"/>
              <a:pPr/>
              <a:t>6/12/2023</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98502CA9-224B-4C13-B78A-9EEF6CA4233B}"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de.wikipedia.org/wiki/User:MikePhobo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commons.wikimedia.org/wiki/User:Waugsbe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en.wikipedia.org/wiki/User:Mark_Osgathar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commons.wikimedia.org/wiki/User:Waugsbe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www.geograph.org.uk/profile/12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xerces.org/publications/plant-"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35966" y="2895600"/>
            <a:ext cx="6560234" cy="1828800"/>
          </a:xfrm>
        </p:spPr>
        <p:txBody>
          <a:bodyPr/>
          <a:lstStyle/>
          <a:p>
            <a:pPr algn="ctr"/>
            <a:r>
              <a:rPr lang="en-US" dirty="0"/>
              <a:t>BEES </a:t>
            </a:r>
          </a:p>
          <a:p>
            <a:pPr algn="ctr"/>
            <a:r>
              <a:rPr lang="en-US" dirty="0"/>
              <a:t>What’s The Buzz?</a:t>
            </a:r>
          </a:p>
        </p:txBody>
      </p:sp>
      <p:pic>
        <p:nvPicPr>
          <p:cNvPr id="6" name="Bee Hive Sound Effect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048000" y="4191000"/>
            <a:ext cx="3048000" cy="2286000"/>
          </a:xfrm>
          <a:prstGeom prst="rect">
            <a:avLst/>
          </a:prstGeom>
        </p:spPr>
      </p:pic>
      <p:grpSp>
        <p:nvGrpSpPr>
          <p:cNvPr id="12" name="Group 11"/>
          <p:cNvGrpSpPr/>
          <p:nvPr/>
        </p:nvGrpSpPr>
        <p:grpSpPr>
          <a:xfrm>
            <a:off x="152400" y="76200"/>
            <a:ext cx="8839200" cy="2667000"/>
            <a:chOff x="152400" y="76200"/>
            <a:chExt cx="8839200" cy="2667000"/>
          </a:xfrm>
        </p:grpSpPr>
        <p:sp>
          <p:nvSpPr>
            <p:cNvPr id="11" name="Rectangle 10"/>
            <p:cNvSpPr/>
            <p:nvPr/>
          </p:nvSpPr>
          <p:spPr>
            <a:xfrm>
              <a:off x="152400" y="76200"/>
              <a:ext cx="8839200" cy="2667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CBA Logo.png"/>
            <p:cNvPicPr>
              <a:picLocks noChangeAspect="1"/>
            </p:cNvPicPr>
            <p:nvPr/>
          </p:nvPicPr>
          <p:blipFill>
            <a:blip r:embed="rId6" cstate="print"/>
            <a:stretch>
              <a:fillRect/>
            </a:stretch>
          </p:blipFill>
          <p:spPr>
            <a:xfrm>
              <a:off x="1828800" y="228600"/>
              <a:ext cx="5527751" cy="2397106"/>
            </a:xfrm>
            <a:prstGeom prst="rect">
              <a:avLst/>
            </a:prstGeom>
          </p:spPr>
        </p:pic>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Inside of </a:t>
            </a:r>
            <a:r>
              <a:rPr lang="en-US" dirty="0" err="1"/>
              <a:t>Skep</a:t>
            </a:r>
            <a:endParaRPr lang="en-US" dirty="0"/>
          </a:p>
        </p:txBody>
      </p:sp>
      <p:pic>
        <p:nvPicPr>
          <p:cNvPr id="4" name="Content Placeholder 3" descr="800px-Beekeeping_in_Malta.JPG"/>
          <p:cNvPicPr>
            <a:picLocks noGrp="1" noChangeAspect="1"/>
          </p:cNvPicPr>
          <p:nvPr>
            <p:ph idx="1"/>
          </p:nvPr>
        </p:nvPicPr>
        <p:blipFill>
          <a:blip r:embed="rId3" cstate="print"/>
          <a:stretch>
            <a:fillRect/>
          </a:stretch>
        </p:blipFill>
        <p:spPr>
          <a:xfrm>
            <a:off x="1554692" y="1646238"/>
            <a:ext cx="6034616" cy="452596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normAutofit fontScale="90000"/>
          </a:bodyPr>
          <a:lstStyle/>
          <a:p>
            <a:pPr algn="ctr"/>
            <a:r>
              <a:rPr lang="en-US" dirty="0"/>
              <a:t>Rev. Lorenzo Lorraine </a:t>
            </a:r>
            <a:r>
              <a:rPr lang="en-US" dirty="0" err="1"/>
              <a:t>Langstroth</a:t>
            </a:r>
            <a:r>
              <a:rPr lang="en-US" dirty="0"/>
              <a:t> </a:t>
            </a:r>
            <a:br>
              <a:rPr lang="en-US" dirty="0"/>
            </a:br>
            <a:r>
              <a:rPr lang="en-US" dirty="0"/>
              <a:t>Father of American Beekeeping</a:t>
            </a:r>
          </a:p>
        </p:txBody>
      </p:sp>
      <p:pic>
        <p:nvPicPr>
          <p:cNvPr id="4" name="Content Placeholder 3" descr="Lorenzo_Langstroth.jpg"/>
          <p:cNvPicPr>
            <a:picLocks noGrp="1" noChangeAspect="1"/>
          </p:cNvPicPr>
          <p:nvPr>
            <p:ph idx="1"/>
          </p:nvPr>
        </p:nvPicPr>
        <p:blipFill>
          <a:blip r:embed="rId3" cstate="print"/>
          <a:stretch>
            <a:fillRect/>
          </a:stretch>
        </p:blipFill>
        <p:spPr>
          <a:xfrm>
            <a:off x="2819400" y="1789387"/>
            <a:ext cx="3429000" cy="461141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Hive Diagram</a:t>
            </a:r>
          </a:p>
        </p:txBody>
      </p:sp>
      <p:pic>
        <p:nvPicPr>
          <p:cNvPr id="4" name="Content Placeholder 3" descr="Beehive.jpg"/>
          <p:cNvPicPr>
            <a:picLocks noGrp="1" noChangeAspect="1"/>
          </p:cNvPicPr>
          <p:nvPr>
            <p:ph idx="1"/>
          </p:nvPr>
        </p:nvPicPr>
        <p:blipFill>
          <a:blip r:embed="rId3" cstate="print"/>
          <a:stretch>
            <a:fillRect/>
          </a:stretch>
        </p:blipFill>
        <p:spPr>
          <a:xfrm>
            <a:off x="1981200" y="1600200"/>
            <a:ext cx="5638800" cy="498094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Hive Frames</a:t>
            </a:r>
          </a:p>
        </p:txBody>
      </p:sp>
      <p:pic>
        <p:nvPicPr>
          <p:cNvPr id="4" name="Content Placeholder 3" descr="Honey Extraction 7-2011 020.JPG"/>
          <p:cNvPicPr>
            <a:picLocks noGrp="1" noChangeAspect="1"/>
          </p:cNvPicPr>
          <p:nvPr>
            <p:ph idx="1"/>
          </p:nvPr>
        </p:nvPicPr>
        <p:blipFill>
          <a:blip r:embed="rId3" cstate="print"/>
          <a:stretch>
            <a:fillRect/>
          </a:stretch>
        </p:blipFill>
        <p:spPr>
          <a:xfrm>
            <a:off x="1447800" y="1981200"/>
            <a:ext cx="6248400" cy="4165600"/>
          </a:xfrm>
        </p:spPr>
      </p:pic>
      <p:sp>
        <p:nvSpPr>
          <p:cNvPr id="5" name="TextBox 4"/>
          <p:cNvSpPr txBox="1"/>
          <p:nvPr/>
        </p:nvSpPr>
        <p:spPr>
          <a:xfrm>
            <a:off x="1371600" y="6248400"/>
            <a:ext cx="1220206" cy="369332"/>
          </a:xfrm>
          <a:prstGeom prst="rect">
            <a:avLst/>
          </a:prstGeom>
          <a:noFill/>
        </p:spPr>
        <p:txBody>
          <a:bodyPr wrap="none" rtlCol="0">
            <a:spAutoFit/>
          </a:bodyPr>
          <a:lstStyle/>
          <a:p>
            <a:r>
              <a:rPr lang="en-US" dirty="0"/>
              <a:t>McQueen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 Beekeepers</a:t>
            </a:r>
          </a:p>
        </p:txBody>
      </p:sp>
      <p:sp>
        <p:nvSpPr>
          <p:cNvPr id="5" name="Content Placeholder 4"/>
          <p:cNvSpPr>
            <a:spLocks noGrp="1"/>
          </p:cNvSpPr>
          <p:nvPr>
            <p:ph idx="1"/>
          </p:nvPr>
        </p:nvSpPr>
        <p:spPr/>
        <p:txBody>
          <a:bodyPr/>
          <a:lstStyle/>
          <a:p>
            <a:endParaRPr lang="en-US" dirty="0"/>
          </a:p>
        </p:txBody>
      </p:sp>
      <p:pic>
        <p:nvPicPr>
          <p:cNvPr id="1027" name="Picture 3" descr="C:\Users\mary\AppData\Local\Microsoft\Windows\Temporary Internet Files\Content.IE5\2VOOR0KR\MC900228987[1].wmf"/>
          <p:cNvPicPr>
            <a:picLocks noChangeAspect="1" noChangeArrowheads="1"/>
          </p:cNvPicPr>
          <p:nvPr/>
        </p:nvPicPr>
        <p:blipFill>
          <a:blip r:embed="rId3" cstate="print"/>
          <a:srcRect/>
          <a:stretch>
            <a:fillRect/>
          </a:stretch>
        </p:blipFill>
        <p:spPr bwMode="auto">
          <a:xfrm>
            <a:off x="2590800" y="1676400"/>
            <a:ext cx="4114800" cy="4449337"/>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Do We Need The Bees?</a:t>
            </a:r>
          </a:p>
        </p:txBody>
      </p:sp>
      <p:pic>
        <p:nvPicPr>
          <p:cNvPr id="4" name="Content Placeholder 3" descr="NHB-bee-wallpaper-1680x1050_400_250_75_s_c1.jpg"/>
          <p:cNvPicPr>
            <a:picLocks noGrp="1" noChangeAspect="1"/>
          </p:cNvPicPr>
          <p:nvPr>
            <p:ph idx="1"/>
          </p:nvPr>
        </p:nvPicPr>
        <p:blipFill>
          <a:blip r:embed="rId3" cstate="print"/>
          <a:stretch>
            <a:fillRect/>
          </a:stretch>
        </p:blipFill>
        <p:spPr>
          <a:xfrm>
            <a:off x="1066800" y="1905001"/>
            <a:ext cx="7543800" cy="44958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Pollination</a:t>
            </a:r>
          </a:p>
        </p:txBody>
      </p:sp>
      <p:sp>
        <p:nvSpPr>
          <p:cNvPr id="7" name="TextBox 6"/>
          <p:cNvSpPr txBox="1"/>
          <p:nvPr/>
        </p:nvSpPr>
        <p:spPr>
          <a:xfrm>
            <a:off x="1524000" y="6172200"/>
            <a:ext cx="2655150" cy="369332"/>
          </a:xfrm>
          <a:prstGeom prst="rect">
            <a:avLst/>
          </a:prstGeom>
          <a:noFill/>
        </p:spPr>
        <p:txBody>
          <a:bodyPr wrap="none" rtlCol="0">
            <a:spAutoFit/>
          </a:bodyPr>
          <a:lstStyle/>
          <a:p>
            <a:r>
              <a:rPr lang="en-US" dirty="0"/>
              <a:t> Kathy </a:t>
            </a:r>
            <a:r>
              <a:rPr lang="en-US" dirty="0" err="1"/>
              <a:t>Keatley</a:t>
            </a:r>
            <a:r>
              <a:rPr lang="en-US" dirty="0"/>
              <a:t> Garvey </a:t>
            </a:r>
          </a:p>
        </p:txBody>
      </p:sp>
      <p:pic>
        <p:nvPicPr>
          <p:cNvPr id="9" name="Content Placeholder 8" descr="4548 cucumber 2.jpg"/>
          <p:cNvPicPr>
            <a:picLocks noGrp="1" noChangeAspect="1"/>
          </p:cNvPicPr>
          <p:nvPr>
            <p:ph idx="1"/>
          </p:nvPr>
        </p:nvPicPr>
        <p:blipFill>
          <a:blip r:embed="rId3" cstate="print"/>
          <a:stretch>
            <a:fillRect/>
          </a:stretch>
        </p:blipFill>
        <p:spPr>
          <a:xfrm>
            <a:off x="2299930" y="1646238"/>
            <a:ext cx="4544139" cy="4525962"/>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Benefits of Pollination</a:t>
            </a:r>
          </a:p>
        </p:txBody>
      </p:sp>
      <p:pic>
        <p:nvPicPr>
          <p:cNvPr id="4" name="Content Placeholder 3" descr="Muhammad Mahdi Karim flying bee with pollen.jpg"/>
          <p:cNvPicPr>
            <a:picLocks noGrp="1" noChangeAspect="1"/>
          </p:cNvPicPr>
          <p:nvPr>
            <p:ph idx="1"/>
          </p:nvPr>
        </p:nvPicPr>
        <p:blipFill>
          <a:blip r:embed="rId3" cstate="print"/>
          <a:stretch>
            <a:fillRect/>
          </a:stretch>
        </p:blipFill>
        <p:spPr>
          <a:xfrm>
            <a:off x="1447800" y="1600200"/>
            <a:ext cx="6477000" cy="4316769"/>
          </a:xfrm>
        </p:spPr>
      </p:pic>
      <p:sp>
        <p:nvSpPr>
          <p:cNvPr id="7" name="Rectangle 6"/>
          <p:cNvSpPr/>
          <p:nvPr/>
        </p:nvSpPr>
        <p:spPr>
          <a:xfrm>
            <a:off x="457200" y="6019800"/>
            <a:ext cx="2924006" cy="369332"/>
          </a:xfrm>
          <a:prstGeom prst="rect">
            <a:avLst/>
          </a:prstGeom>
        </p:spPr>
        <p:txBody>
          <a:bodyPr wrap="none">
            <a:spAutoFit/>
          </a:bodyPr>
          <a:lstStyle/>
          <a:p>
            <a:r>
              <a:rPr lang="en-US" dirty="0"/>
              <a:t>Muhammad </a:t>
            </a:r>
            <a:r>
              <a:rPr lang="en-US" dirty="0" err="1"/>
              <a:t>Mahdi</a:t>
            </a:r>
            <a:r>
              <a:rPr lang="en-US" dirty="0"/>
              <a:t> </a:t>
            </a:r>
            <a:r>
              <a:rPr lang="en-US" dirty="0" err="1"/>
              <a:t>Karim</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Pollination In Maryland</a:t>
            </a:r>
          </a:p>
        </p:txBody>
      </p:sp>
      <p:pic>
        <p:nvPicPr>
          <p:cNvPr id="4" name="Content Placeholder 3" descr="honey bee on apple blossom.jpg"/>
          <p:cNvPicPr>
            <a:picLocks noGrp="1" noChangeAspect="1"/>
          </p:cNvPicPr>
          <p:nvPr>
            <p:ph idx="1"/>
          </p:nvPr>
        </p:nvPicPr>
        <p:blipFill>
          <a:blip r:embed="rId3" cstate="print"/>
          <a:stretch>
            <a:fillRect/>
          </a:stretch>
        </p:blipFill>
        <p:spPr>
          <a:xfrm rot="16200000">
            <a:off x="2602039" y="750761"/>
            <a:ext cx="4129773" cy="5981051"/>
          </a:xfrm>
        </p:spPr>
      </p:pic>
      <p:sp>
        <p:nvSpPr>
          <p:cNvPr id="5" name="TextBox 4"/>
          <p:cNvSpPr txBox="1"/>
          <p:nvPr/>
        </p:nvSpPr>
        <p:spPr>
          <a:xfrm>
            <a:off x="6477000" y="6172200"/>
            <a:ext cx="1575688" cy="369332"/>
          </a:xfrm>
          <a:prstGeom prst="rect">
            <a:avLst/>
          </a:prstGeom>
          <a:noFill/>
        </p:spPr>
        <p:txBody>
          <a:bodyPr wrap="none" rtlCol="0">
            <a:spAutoFit/>
          </a:bodyPr>
          <a:lstStyle/>
          <a:p>
            <a:r>
              <a:rPr lang="en-US" dirty="0"/>
              <a:t>Jack </a:t>
            </a:r>
            <a:r>
              <a:rPr lang="en-US" dirty="0" err="1"/>
              <a:t>Dykinga</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Flowers As A Food Source</a:t>
            </a:r>
          </a:p>
        </p:txBody>
      </p:sp>
      <p:pic>
        <p:nvPicPr>
          <p:cNvPr id="4" name="Content Placeholder 3" descr="honey_bee_honeybee_flying_224503.jpg"/>
          <p:cNvPicPr>
            <a:picLocks noGrp="1" noChangeAspect="1"/>
          </p:cNvPicPr>
          <p:nvPr>
            <p:ph idx="1"/>
          </p:nvPr>
        </p:nvPicPr>
        <p:blipFill>
          <a:blip r:embed="rId3" cstate="print"/>
          <a:stretch>
            <a:fillRect/>
          </a:stretch>
        </p:blipFill>
        <p:spPr>
          <a:xfrm>
            <a:off x="1143000" y="1676400"/>
            <a:ext cx="6934200" cy="4976309"/>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Talk Outline</a:t>
            </a:r>
          </a:p>
        </p:txBody>
      </p:sp>
      <p:sp>
        <p:nvSpPr>
          <p:cNvPr id="3" name="Content Placeholder 2"/>
          <p:cNvSpPr>
            <a:spLocks noGrp="1"/>
          </p:cNvSpPr>
          <p:nvPr>
            <p:ph idx="1"/>
          </p:nvPr>
        </p:nvSpPr>
        <p:spPr>
          <a:xfrm>
            <a:off x="457200" y="1646236"/>
            <a:ext cx="8229600" cy="4830763"/>
          </a:xfrm>
        </p:spPr>
        <p:txBody>
          <a:bodyPr>
            <a:normAutofit fontScale="92500" lnSpcReduction="10000"/>
          </a:bodyPr>
          <a:lstStyle/>
          <a:p>
            <a:r>
              <a:rPr lang="en-US" dirty="0"/>
              <a:t>Honey Bees</a:t>
            </a:r>
          </a:p>
          <a:p>
            <a:r>
              <a:rPr lang="en-US" dirty="0"/>
              <a:t>History of Man and Bees</a:t>
            </a:r>
          </a:p>
          <a:p>
            <a:r>
              <a:rPr lang="en-US" dirty="0"/>
              <a:t>Why Do We Need the Bees?</a:t>
            </a:r>
          </a:p>
          <a:p>
            <a:r>
              <a:rPr lang="en-US" dirty="0"/>
              <a:t>What Makes Up A Colony?</a:t>
            </a:r>
          </a:p>
          <a:p>
            <a:r>
              <a:rPr lang="en-US" dirty="0"/>
              <a:t>Life Cycle Of A Bee</a:t>
            </a:r>
          </a:p>
          <a:p>
            <a:r>
              <a:rPr lang="en-US" dirty="0"/>
              <a:t>Swarms</a:t>
            </a:r>
          </a:p>
          <a:p>
            <a:r>
              <a:rPr lang="en-US" dirty="0"/>
              <a:t>Stings</a:t>
            </a:r>
          </a:p>
          <a:p>
            <a:r>
              <a:rPr lang="en-US" dirty="0"/>
              <a:t>How Do Bees Make Honey?</a:t>
            </a:r>
          </a:p>
          <a:p>
            <a:r>
              <a:rPr lang="en-US" dirty="0"/>
              <a:t>Extraction</a:t>
            </a:r>
          </a:p>
          <a:p>
            <a:r>
              <a:rPr lang="en-US" dirty="0"/>
              <a:t>What is happening to our bees?</a:t>
            </a:r>
          </a:p>
          <a:p>
            <a:r>
              <a:rPr lang="en-US" dirty="0"/>
              <a:t>What can you do to help our bees?</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Honey</a:t>
            </a:r>
          </a:p>
        </p:txBody>
      </p:sp>
      <p:pic>
        <p:nvPicPr>
          <p:cNvPr id="4" name="Content Placeholder 3" descr="395px-Runny_hunny.jpg"/>
          <p:cNvPicPr>
            <a:picLocks noGrp="1" noChangeAspect="1"/>
          </p:cNvPicPr>
          <p:nvPr>
            <p:ph idx="1"/>
          </p:nvPr>
        </p:nvPicPr>
        <p:blipFill>
          <a:blip r:embed="rId3" cstate="print"/>
          <a:stretch>
            <a:fillRect/>
          </a:stretch>
        </p:blipFill>
        <p:spPr>
          <a:xfrm>
            <a:off x="2971800" y="1600200"/>
            <a:ext cx="3276600" cy="49688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Beeswax </a:t>
            </a:r>
          </a:p>
        </p:txBody>
      </p:sp>
      <p:pic>
        <p:nvPicPr>
          <p:cNvPr id="4" name="Content Placeholder 3" descr="beeswax.jpg"/>
          <p:cNvPicPr>
            <a:picLocks noGrp="1" noChangeAspect="1"/>
          </p:cNvPicPr>
          <p:nvPr>
            <p:ph idx="1"/>
          </p:nvPr>
        </p:nvPicPr>
        <p:blipFill>
          <a:blip r:embed="rId3" cstate="print"/>
          <a:stretch>
            <a:fillRect/>
          </a:stretch>
        </p:blipFill>
        <p:spPr>
          <a:xfrm>
            <a:off x="2362200" y="1506584"/>
            <a:ext cx="5029199" cy="4914245"/>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Propolis</a:t>
            </a:r>
            <a:endParaRPr lang="en-US" dirty="0"/>
          </a:p>
        </p:txBody>
      </p:sp>
      <p:pic>
        <p:nvPicPr>
          <p:cNvPr id="5" name="Content Placeholder 4" descr="propolis.jpg"/>
          <p:cNvPicPr>
            <a:picLocks noGrp="1" noChangeAspect="1"/>
          </p:cNvPicPr>
          <p:nvPr>
            <p:ph idx="1"/>
          </p:nvPr>
        </p:nvPicPr>
        <p:blipFill>
          <a:blip r:embed="rId3" cstate="print"/>
          <a:stretch>
            <a:fillRect/>
          </a:stretch>
        </p:blipFill>
        <p:spPr>
          <a:xfrm>
            <a:off x="1676400" y="1770888"/>
            <a:ext cx="5835961" cy="4172712"/>
          </a:xfrm>
        </p:spPr>
      </p:pic>
      <p:sp>
        <p:nvSpPr>
          <p:cNvPr id="4" name="TextBox 3"/>
          <p:cNvSpPr txBox="1"/>
          <p:nvPr/>
        </p:nvSpPr>
        <p:spPr>
          <a:xfrm>
            <a:off x="2438400" y="6019800"/>
            <a:ext cx="1156663" cy="369332"/>
          </a:xfrm>
          <a:prstGeom prst="rect">
            <a:avLst/>
          </a:prstGeom>
          <a:noFill/>
        </p:spPr>
        <p:txBody>
          <a:bodyPr wrap="none" rtlCol="0">
            <a:spAutoFit/>
          </a:bodyPr>
          <a:lstStyle/>
          <a:p>
            <a:r>
              <a:rPr lang="en-US" dirty="0" err="1"/>
              <a:t>akarlovic</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Makes Up A colony?</a:t>
            </a:r>
          </a:p>
        </p:txBody>
      </p:sp>
      <p:pic>
        <p:nvPicPr>
          <p:cNvPr id="6" name="Content Placeholder 5" descr="432px-Apis_mellifera_(queen_and_workers).jpg"/>
          <p:cNvPicPr>
            <a:picLocks noGrp="1" noChangeAspect="1"/>
          </p:cNvPicPr>
          <p:nvPr>
            <p:ph idx="1"/>
          </p:nvPr>
        </p:nvPicPr>
        <p:blipFill>
          <a:blip r:embed="rId3" cstate="print"/>
          <a:stretch>
            <a:fillRect/>
          </a:stretch>
        </p:blipFill>
        <p:spPr>
          <a:xfrm rot="5400000">
            <a:off x="2439354" y="761046"/>
            <a:ext cx="4341492" cy="6019800"/>
          </a:xfrm>
        </p:spPr>
      </p:pic>
      <p:sp>
        <p:nvSpPr>
          <p:cNvPr id="7" name="TextBox 6"/>
          <p:cNvSpPr txBox="1"/>
          <p:nvPr/>
        </p:nvSpPr>
        <p:spPr>
          <a:xfrm>
            <a:off x="1143000" y="6248400"/>
            <a:ext cx="6840270" cy="369332"/>
          </a:xfrm>
          <a:prstGeom prst="rect">
            <a:avLst/>
          </a:prstGeom>
          <a:noFill/>
        </p:spPr>
        <p:txBody>
          <a:bodyPr wrap="none" rtlCol="0">
            <a:spAutoFit/>
          </a:bodyPr>
          <a:lstStyle/>
          <a:p>
            <a:r>
              <a:rPr lang="en-US" dirty="0"/>
              <a:t>Jessica Lawrence, </a:t>
            </a:r>
            <a:r>
              <a:rPr lang="en-US" dirty="0" err="1"/>
              <a:t>Eurofins</a:t>
            </a:r>
            <a:r>
              <a:rPr lang="en-US" dirty="0"/>
              <a:t> </a:t>
            </a:r>
            <a:r>
              <a:rPr lang="en-US" dirty="0" err="1"/>
              <a:t>Agroscience</a:t>
            </a:r>
            <a:r>
              <a:rPr lang="en-US" dirty="0"/>
              <a:t> Services, Bugwood.org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Drone</a:t>
            </a:r>
          </a:p>
        </p:txBody>
      </p:sp>
      <p:pic>
        <p:nvPicPr>
          <p:cNvPr id="4" name="Content Placeholder 3" descr="Drone.jpg"/>
          <p:cNvPicPr>
            <a:picLocks noGrp="1" noChangeAspect="1"/>
          </p:cNvPicPr>
          <p:nvPr>
            <p:ph idx="1"/>
          </p:nvPr>
        </p:nvPicPr>
        <p:blipFill>
          <a:blip r:embed="rId3" cstate="print"/>
          <a:stretch>
            <a:fillRect/>
          </a:stretch>
        </p:blipFill>
        <p:spPr>
          <a:xfrm>
            <a:off x="1371600" y="1676400"/>
            <a:ext cx="6870700" cy="4711725"/>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Worker bee</a:t>
            </a:r>
          </a:p>
        </p:txBody>
      </p:sp>
      <p:pic>
        <p:nvPicPr>
          <p:cNvPr id="4" name="Content Placeholder 3" descr="Bee_on_-calyx_935.jpg"/>
          <p:cNvPicPr>
            <a:picLocks noGrp="1" noChangeAspect="1"/>
          </p:cNvPicPr>
          <p:nvPr>
            <p:ph idx="1"/>
          </p:nvPr>
        </p:nvPicPr>
        <p:blipFill>
          <a:blip r:embed="rId3" cstate="print"/>
          <a:stretch>
            <a:fillRect/>
          </a:stretch>
        </p:blipFill>
        <p:spPr>
          <a:xfrm>
            <a:off x="1828800" y="1676400"/>
            <a:ext cx="6019800" cy="4712644"/>
          </a:xfrm>
        </p:spPr>
      </p:pic>
      <p:sp>
        <p:nvSpPr>
          <p:cNvPr id="6" name="TextBox 5"/>
          <p:cNvSpPr txBox="1"/>
          <p:nvPr/>
        </p:nvSpPr>
        <p:spPr>
          <a:xfrm>
            <a:off x="228600" y="6172200"/>
            <a:ext cx="1570686" cy="369332"/>
          </a:xfrm>
          <a:prstGeom prst="rect">
            <a:avLst/>
          </a:prstGeom>
          <a:noFill/>
        </p:spPr>
        <p:txBody>
          <a:bodyPr wrap="none" rtlCol="0">
            <a:spAutoFit/>
          </a:bodyPr>
          <a:lstStyle/>
          <a:p>
            <a:r>
              <a:rPr lang="en-US" dirty="0">
                <a:hlinkClick r:id="rId4" tooltip="de:User:MikePhobos"/>
              </a:rPr>
              <a:t>Frank </a:t>
            </a:r>
            <a:r>
              <a:rPr lang="en-US" dirty="0" err="1">
                <a:hlinkClick r:id="rId4" tooltip="de:User:MikePhobos"/>
              </a:rPr>
              <a:t>Mikley</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House Bees</a:t>
            </a:r>
          </a:p>
        </p:txBody>
      </p:sp>
      <p:pic>
        <p:nvPicPr>
          <p:cNvPr id="4" name="Content Placeholder 3" descr="honeybee-eggs-larvae.jpg"/>
          <p:cNvPicPr>
            <a:picLocks noGrp="1" noChangeAspect="1"/>
          </p:cNvPicPr>
          <p:nvPr>
            <p:ph idx="1"/>
          </p:nvPr>
        </p:nvPicPr>
        <p:blipFill>
          <a:blip r:embed="rId3" cstate="print"/>
          <a:stretch>
            <a:fillRect/>
          </a:stretch>
        </p:blipFill>
        <p:spPr>
          <a:xfrm>
            <a:off x="2362200" y="1575306"/>
            <a:ext cx="5638800" cy="4977893"/>
          </a:xfrm>
        </p:spPr>
      </p:pic>
      <p:sp>
        <p:nvSpPr>
          <p:cNvPr id="6" name="TextBox 5"/>
          <p:cNvSpPr txBox="1"/>
          <p:nvPr/>
        </p:nvSpPr>
        <p:spPr>
          <a:xfrm>
            <a:off x="304800" y="5867400"/>
            <a:ext cx="1798441" cy="646331"/>
          </a:xfrm>
          <a:prstGeom prst="rect">
            <a:avLst/>
          </a:prstGeom>
          <a:noFill/>
        </p:spPr>
        <p:txBody>
          <a:bodyPr wrap="none" rtlCol="0">
            <a:spAutoFit/>
          </a:bodyPr>
          <a:lstStyle/>
          <a:p>
            <a:r>
              <a:rPr lang="en-US" b="1" dirty="0"/>
              <a:t>Roland </a:t>
            </a:r>
            <a:r>
              <a:rPr lang="en-US" b="1" dirty="0" err="1"/>
              <a:t>Prakel</a:t>
            </a:r>
            <a:endParaRPr lang="en-US" b="1" dirty="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Roles Outside The Hive</a:t>
            </a:r>
          </a:p>
        </p:txBody>
      </p:sp>
      <p:pic>
        <p:nvPicPr>
          <p:cNvPr id="6" name="Content Placeholder 5" descr="honey guard bees.jpg"/>
          <p:cNvPicPr>
            <a:picLocks noGrp="1" noChangeAspect="1"/>
          </p:cNvPicPr>
          <p:nvPr>
            <p:ph idx="1"/>
          </p:nvPr>
        </p:nvPicPr>
        <p:blipFill>
          <a:blip r:embed="rId3" cstate="print"/>
          <a:stretch>
            <a:fillRect/>
          </a:stretch>
        </p:blipFill>
        <p:spPr>
          <a:xfrm>
            <a:off x="1752600" y="1524000"/>
            <a:ext cx="6400800" cy="4808113"/>
          </a:xfrm>
        </p:spPr>
      </p:pic>
      <p:sp>
        <p:nvSpPr>
          <p:cNvPr id="9" name="TextBox 8"/>
          <p:cNvSpPr txBox="1"/>
          <p:nvPr/>
        </p:nvSpPr>
        <p:spPr>
          <a:xfrm>
            <a:off x="228600" y="6248400"/>
            <a:ext cx="1531638" cy="369332"/>
          </a:xfrm>
          <a:prstGeom prst="rect">
            <a:avLst/>
          </a:prstGeom>
          <a:noFill/>
        </p:spPr>
        <p:txBody>
          <a:bodyPr wrap="none" rtlCol="0">
            <a:spAutoFit/>
          </a:bodyPr>
          <a:lstStyle/>
          <a:p>
            <a:r>
              <a:rPr lang="en-US" dirty="0" err="1"/>
              <a:t>Björn</a:t>
            </a:r>
            <a:r>
              <a:rPr lang="en-US" dirty="0"/>
              <a:t> </a:t>
            </a:r>
            <a:r>
              <a:rPr lang="en-US" dirty="0" err="1"/>
              <a:t>Appel</a:t>
            </a:r>
            <a:r>
              <a:rPr lang="en-US" dirty="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Life Cycle Of The Bee</a:t>
            </a:r>
          </a:p>
        </p:txBody>
      </p:sp>
      <p:pic>
        <p:nvPicPr>
          <p:cNvPr id="4" name="Content Placeholder 3" descr="eggs and larvae.jpg"/>
          <p:cNvPicPr>
            <a:picLocks noGrp="1" noChangeAspect="1"/>
          </p:cNvPicPr>
          <p:nvPr>
            <p:ph idx="1"/>
          </p:nvPr>
        </p:nvPicPr>
        <p:blipFill>
          <a:blip r:embed="rId3" cstate="print"/>
          <a:stretch>
            <a:fillRect/>
          </a:stretch>
        </p:blipFill>
        <p:spPr>
          <a:xfrm>
            <a:off x="2133600" y="2133600"/>
            <a:ext cx="5257800" cy="3943349"/>
          </a:xfrm>
        </p:spPr>
      </p:pic>
      <p:sp>
        <p:nvSpPr>
          <p:cNvPr id="6" name="TextBox 5"/>
          <p:cNvSpPr txBox="1"/>
          <p:nvPr/>
        </p:nvSpPr>
        <p:spPr>
          <a:xfrm>
            <a:off x="685800" y="6172200"/>
            <a:ext cx="1469954" cy="369332"/>
          </a:xfrm>
          <a:prstGeom prst="rect">
            <a:avLst/>
          </a:prstGeom>
          <a:noFill/>
        </p:spPr>
        <p:txBody>
          <a:bodyPr wrap="none" rtlCol="0">
            <a:spAutoFit/>
          </a:bodyPr>
          <a:lstStyle/>
          <a:p>
            <a:r>
              <a:rPr lang="en-US" u="sng" dirty="0" err="1">
                <a:hlinkClick r:id="rId4" tooltip="User:Waugsberg"/>
              </a:rPr>
              <a:t>Waugsberg</a:t>
            </a:r>
            <a:r>
              <a:rPr lang="en-US" dirty="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Pupa</a:t>
            </a:r>
          </a:p>
        </p:txBody>
      </p:sp>
      <p:pic>
        <p:nvPicPr>
          <p:cNvPr id="4" name="Content Placeholder 3" descr="Olderbrood_0010.jpg"/>
          <p:cNvPicPr>
            <a:picLocks noGrp="1" noChangeAspect="1"/>
          </p:cNvPicPr>
          <p:nvPr>
            <p:ph idx="1"/>
          </p:nvPr>
        </p:nvPicPr>
        <p:blipFill>
          <a:blip r:embed="rId3" cstate="print"/>
          <a:stretch>
            <a:fillRect/>
          </a:stretch>
        </p:blipFill>
        <p:spPr>
          <a:xfrm>
            <a:off x="2057400" y="1752600"/>
            <a:ext cx="5334000" cy="42672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Bumble Bee</a:t>
            </a:r>
          </a:p>
        </p:txBody>
      </p:sp>
      <p:pic>
        <p:nvPicPr>
          <p:cNvPr id="7" name="Content Placeholder 6" descr="freebumblebeepic400.jpg"/>
          <p:cNvPicPr>
            <a:picLocks noGrp="1" noChangeAspect="1"/>
          </p:cNvPicPr>
          <p:nvPr>
            <p:ph idx="1"/>
          </p:nvPr>
        </p:nvPicPr>
        <p:blipFill>
          <a:blip r:embed="rId3" cstate="print"/>
          <a:stretch>
            <a:fillRect/>
          </a:stretch>
        </p:blipFill>
        <p:spPr>
          <a:xfrm>
            <a:off x="1676400" y="1676400"/>
            <a:ext cx="5638800" cy="467103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Young Bee</a:t>
            </a:r>
          </a:p>
        </p:txBody>
      </p:sp>
      <p:pic>
        <p:nvPicPr>
          <p:cNvPr id="4" name="Content Placeholder 3" descr="Brooklyn-Grange-Bees-9-©-Alex-Brown1.jpg"/>
          <p:cNvPicPr>
            <a:picLocks noGrp="1" noChangeAspect="1"/>
          </p:cNvPicPr>
          <p:nvPr>
            <p:ph idx="1"/>
          </p:nvPr>
        </p:nvPicPr>
        <p:blipFill>
          <a:blip r:embed="rId3" cstate="print"/>
          <a:stretch>
            <a:fillRect/>
          </a:stretch>
        </p:blipFill>
        <p:spPr>
          <a:xfrm>
            <a:off x="1554692" y="1646238"/>
            <a:ext cx="6034616" cy="4525962"/>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Types of Brood</a:t>
            </a:r>
          </a:p>
        </p:txBody>
      </p:sp>
      <p:pic>
        <p:nvPicPr>
          <p:cNvPr id="4" name="Content Placeholder 3" descr="Brood-types.png"/>
          <p:cNvPicPr>
            <a:picLocks noGrp="1" noChangeAspect="1"/>
          </p:cNvPicPr>
          <p:nvPr>
            <p:ph idx="1"/>
          </p:nvPr>
        </p:nvPicPr>
        <p:blipFill>
          <a:blip r:embed="rId3" cstate="print"/>
          <a:stretch>
            <a:fillRect/>
          </a:stretch>
        </p:blipFill>
        <p:spPr>
          <a:xfrm>
            <a:off x="1333987" y="1646238"/>
            <a:ext cx="6476025" cy="4525962"/>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Swarms</a:t>
            </a:r>
          </a:p>
        </p:txBody>
      </p:sp>
      <p:pic>
        <p:nvPicPr>
          <p:cNvPr id="4" name="Content Placeholder 3" descr="100.JPG"/>
          <p:cNvPicPr>
            <a:picLocks noGrp="1" noChangeAspect="1"/>
          </p:cNvPicPr>
          <p:nvPr>
            <p:ph idx="1"/>
          </p:nvPr>
        </p:nvPicPr>
        <p:blipFill>
          <a:blip r:embed="rId3" cstate="print"/>
          <a:stretch>
            <a:fillRect/>
          </a:stretch>
        </p:blipFill>
        <p:spPr>
          <a:xfrm>
            <a:off x="2819400" y="1600200"/>
            <a:ext cx="3352800" cy="5029200"/>
          </a:xfrm>
        </p:spPr>
      </p:pic>
      <p:sp>
        <p:nvSpPr>
          <p:cNvPr id="5" name="TextBox 4"/>
          <p:cNvSpPr txBox="1"/>
          <p:nvPr/>
        </p:nvSpPr>
        <p:spPr>
          <a:xfrm>
            <a:off x="7543800" y="6019800"/>
            <a:ext cx="1220206" cy="369332"/>
          </a:xfrm>
          <a:prstGeom prst="rect">
            <a:avLst/>
          </a:prstGeom>
          <a:noFill/>
        </p:spPr>
        <p:txBody>
          <a:bodyPr wrap="none" rtlCol="0">
            <a:spAutoFit/>
          </a:bodyPr>
          <a:lstStyle/>
          <a:p>
            <a:r>
              <a:rPr lang="en-US" dirty="0"/>
              <a:t>McQueen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Swarming</a:t>
            </a:r>
          </a:p>
        </p:txBody>
      </p:sp>
      <p:pic>
        <p:nvPicPr>
          <p:cNvPr id="4" name="Content Placeholder 3" descr="bee swarm two.jpg"/>
          <p:cNvPicPr>
            <a:picLocks noGrp="1" noChangeAspect="1"/>
          </p:cNvPicPr>
          <p:nvPr>
            <p:ph idx="1"/>
          </p:nvPr>
        </p:nvPicPr>
        <p:blipFill>
          <a:blip r:embed="rId3" cstate="print"/>
          <a:stretch>
            <a:fillRect/>
          </a:stretch>
        </p:blipFill>
        <p:spPr>
          <a:xfrm>
            <a:off x="1524000" y="1981200"/>
            <a:ext cx="5867400" cy="440055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Swarm</a:t>
            </a:r>
          </a:p>
        </p:txBody>
      </p:sp>
      <p:pic>
        <p:nvPicPr>
          <p:cNvPr id="4" name="Content Placeholder 3" descr="446px-Bee_Swarm.JPG"/>
          <p:cNvPicPr>
            <a:picLocks noGrp="1" noChangeAspect="1"/>
          </p:cNvPicPr>
          <p:nvPr>
            <p:ph idx="1"/>
          </p:nvPr>
        </p:nvPicPr>
        <p:blipFill>
          <a:blip r:embed="rId3" cstate="print"/>
          <a:stretch>
            <a:fillRect/>
          </a:stretch>
        </p:blipFill>
        <p:spPr>
          <a:xfrm>
            <a:off x="2590800" y="1606863"/>
            <a:ext cx="3733800" cy="5014678"/>
          </a:xfrm>
        </p:spPr>
      </p:pic>
      <p:sp>
        <p:nvSpPr>
          <p:cNvPr id="5" name="TextBox 4"/>
          <p:cNvSpPr txBox="1"/>
          <p:nvPr/>
        </p:nvSpPr>
        <p:spPr>
          <a:xfrm>
            <a:off x="6858000" y="5029200"/>
            <a:ext cx="2292292" cy="369332"/>
          </a:xfrm>
          <a:prstGeom prst="rect">
            <a:avLst/>
          </a:prstGeom>
          <a:noFill/>
        </p:spPr>
        <p:txBody>
          <a:bodyPr wrap="square" rtlCol="0">
            <a:spAutoFit/>
          </a:bodyPr>
          <a:lstStyle/>
          <a:p>
            <a:r>
              <a:rPr lang="en-US" u="sng" dirty="0">
                <a:hlinkClick r:id="rId4" tooltip="en:User:Mark Osgatharp"/>
              </a:rPr>
              <a:t>Mark </a:t>
            </a:r>
            <a:r>
              <a:rPr lang="en-US" u="sng" dirty="0" err="1">
                <a:hlinkClick r:id="rId4" tooltip="en:User:Mark Osgatharp"/>
              </a:rPr>
              <a:t>Osgatharp</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Stings</a:t>
            </a:r>
          </a:p>
        </p:txBody>
      </p:sp>
      <p:pic>
        <p:nvPicPr>
          <p:cNvPr id="4" name="Content Placeholder 3" descr="swarm and people.jpg"/>
          <p:cNvPicPr>
            <a:picLocks noGrp="1" noChangeAspect="1"/>
          </p:cNvPicPr>
          <p:nvPr>
            <p:ph idx="1"/>
          </p:nvPr>
        </p:nvPicPr>
        <p:blipFill>
          <a:blip r:embed="rId3" cstate="print"/>
          <a:stretch>
            <a:fillRect/>
          </a:stretch>
        </p:blipFill>
        <p:spPr>
          <a:xfrm>
            <a:off x="1600200" y="1600200"/>
            <a:ext cx="3581400" cy="5019491"/>
          </a:xfrm>
        </p:spPr>
      </p:pic>
      <p:sp>
        <p:nvSpPr>
          <p:cNvPr id="5" name="TextBox 4"/>
          <p:cNvSpPr txBox="1"/>
          <p:nvPr/>
        </p:nvSpPr>
        <p:spPr>
          <a:xfrm>
            <a:off x="5867400" y="5715000"/>
            <a:ext cx="2912977" cy="369332"/>
          </a:xfrm>
          <a:prstGeom prst="rect">
            <a:avLst/>
          </a:prstGeom>
          <a:noFill/>
        </p:spPr>
        <p:txBody>
          <a:bodyPr wrap="none" rtlCol="0">
            <a:spAutoFit/>
          </a:bodyPr>
          <a:lstStyle/>
          <a:p>
            <a:r>
              <a:rPr lang="en-US" i="1" dirty="0" err="1"/>
              <a:t>Visscher</a:t>
            </a:r>
            <a:r>
              <a:rPr lang="en-US" i="1" dirty="0"/>
              <a:t> lab, UC Riverside</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Bee Stinger</a:t>
            </a:r>
          </a:p>
        </p:txBody>
      </p:sp>
      <p:pic>
        <p:nvPicPr>
          <p:cNvPr id="4" name="Content Placeholder 3" descr="bee sting.jpg"/>
          <p:cNvPicPr>
            <a:picLocks noGrp="1" noChangeAspect="1"/>
          </p:cNvPicPr>
          <p:nvPr>
            <p:ph idx="1"/>
          </p:nvPr>
        </p:nvPicPr>
        <p:blipFill>
          <a:blip r:embed="rId3" cstate="print"/>
          <a:stretch>
            <a:fillRect/>
          </a:stretch>
        </p:blipFill>
        <p:spPr>
          <a:xfrm>
            <a:off x="1905000" y="1752600"/>
            <a:ext cx="6553200" cy="4914898"/>
          </a:xfrm>
        </p:spPr>
      </p:pic>
      <p:sp>
        <p:nvSpPr>
          <p:cNvPr id="6" name="TextBox 5"/>
          <p:cNvSpPr txBox="1"/>
          <p:nvPr/>
        </p:nvSpPr>
        <p:spPr>
          <a:xfrm>
            <a:off x="2057400" y="6248400"/>
            <a:ext cx="108531" cy="369332"/>
          </a:xfrm>
          <a:prstGeom prst="rect">
            <a:avLst/>
          </a:prstGeom>
          <a:noFill/>
        </p:spPr>
        <p:txBody>
          <a:bodyPr wrap="square" rtlCol="0">
            <a:spAutoFit/>
          </a:bodyPr>
          <a:lstStyle/>
          <a:p>
            <a:endParaRPr lang="en-US" dirty="0"/>
          </a:p>
        </p:txBody>
      </p:sp>
      <p:sp>
        <p:nvSpPr>
          <p:cNvPr id="7" name="TextBox 6"/>
          <p:cNvSpPr txBox="1"/>
          <p:nvPr/>
        </p:nvSpPr>
        <p:spPr>
          <a:xfrm>
            <a:off x="304800" y="6172200"/>
            <a:ext cx="1412246" cy="369332"/>
          </a:xfrm>
          <a:prstGeom prst="rect">
            <a:avLst/>
          </a:prstGeom>
          <a:noFill/>
        </p:spPr>
        <p:txBody>
          <a:bodyPr wrap="none" rtlCol="0">
            <a:spAutoFit/>
          </a:bodyPr>
          <a:lstStyle/>
          <a:p>
            <a:r>
              <a:rPr lang="en-US" u="sng" dirty="0" err="1">
                <a:hlinkClick r:id="rId4" tooltip="User:Waugsberg"/>
              </a:rPr>
              <a:t>Waugsberg</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Do Bees Make Honey?</a:t>
            </a:r>
          </a:p>
        </p:txBody>
      </p:sp>
      <p:pic>
        <p:nvPicPr>
          <p:cNvPr id="10" name="Content Placeholder 9" descr="HoneyBeesOnYellowFlowers.jpg"/>
          <p:cNvPicPr>
            <a:picLocks noGrp="1" noChangeAspect="1"/>
          </p:cNvPicPr>
          <p:nvPr>
            <p:ph idx="1"/>
          </p:nvPr>
        </p:nvPicPr>
        <p:blipFill>
          <a:blip r:embed="rId3" cstate="print"/>
          <a:stretch>
            <a:fillRect/>
          </a:stretch>
        </p:blipFill>
        <p:spPr>
          <a:xfrm>
            <a:off x="609600" y="1676400"/>
            <a:ext cx="7975600" cy="4486275"/>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Proboscis</a:t>
            </a:r>
          </a:p>
        </p:txBody>
      </p:sp>
      <p:pic>
        <p:nvPicPr>
          <p:cNvPr id="4" name="Content Placeholder 3" descr="3_mouthparts,_showing_labium_and_maxillae..jpg"/>
          <p:cNvPicPr>
            <a:picLocks noGrp="1" noChangeAspect="1"/>
          </p:cNvPicPr>
          <p:nvPr>
            <p:ph idx="1"/>
          </p:nvPr>
        </p:nvPicPr>
        <p:blipFill>
          <a:blip r:embed="rId3" cstate="print"/>
          <a:stretch>
            <a:fillRect/>
          </a:stretch>
        </p:blipFill>
        <p:spPr>
          <a:xfrm>
            <a:off x="3208166" y="1646238"/>
            <a:ext cx="2727667" cy="4525962"/>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Honey Storage</a:t>
            </a:r>
          </a:p>
        </p:txBody>
      </p:sp>
      <p:pic>
        <p:nvPicPr>
          <p:cNvPr id="4" name="Content Placeholder 3" descr="549-bee-and-honey-free-ipad-hd-wallpaper_1024x1024-300x225.jpg"/>
          <p:cNvPicPr>
            <a:picLocks noGrp="1" noChangeAspect="1"/>
          </p:cNvPicPr>
          <p:nvPr>
            <p:ph idx="1"/>
          </p:nvPr>
        </p:nvPicPr>
        <p:blipFill>
          <a:blip r:embed="rId3" cstate="print"/>
          <a:stretch>
            <a:fillRect/>
          </a:stretch>
        </p:blipFill>
        <p:spPr>
          <a:xfrm>
            <a:off x="1066800" y="1524000"/>
            <a:ext cx="6705600" cy="5029201"/>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Blue Orchard Bee</a:t>
            </a:r>
          </a:p>
        </p:txBody>
      </p:sp>
      <p:pic>
        <p:nvPicPr>
          <p:cNvPr id="4" name="Content Placeholder 3" descr="Robert Engelhardt Blue Orchard Bee.jpg"/>
          <p:cNvPicPr>
            <a:picLocks noGrp="1" noChangeAspect="1"/>
          </p:cNvPicPr>
          <p:nvPr>
            <p:ph idx="1"/>
          </p:nvPr>
        </p:nvPicPr>
        <p:blipFill>
          <a:blip r:embed="rId3" cstate="print"/>
          <a:stretch>
            <a:fillRect/>
          </a:stretch>
        </p:blipFill>
        <p:spPr>
          <a:xfrm>
            <a:off x="1169021" y="1646238"/>
            <a:ext cx="6805958" cy="4525962"/>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Nectar Sources</a:t>
            </a:r>
          </a:p>
        </p:txBody>
      </p:sp>
      <p:pic>
        <p:nvPicPr>
          <p:cNvPr id="4" name="Content Placeholder 3" descr="BlackLocust 2013-06.JPG"/>
          <p:cNvPicPr>
            <a:picLocks noGrp="1" noChangeAspect="1"/>
          </p:cNvPicPr>
          <p:nvPr>
            <p:ph idx="1"/>
          </p:nvPr>
        </p:nvPicPr>
        <p:blipFill>
          <a:blip r:embed="rId3" cstate="print"/>
          <a:stretch>
            <a:fillRect/>
          </a:stretch>
        </p:blipFill>
        <p:spPr>
          <a:xfrm>
            <a:off x="609600" y="2590800"/>
            <a:ext cx="3596216" cy="2697162"/>
          </a:xfrm>
        </p:spPr>
      </p:pic>
      <p:sp>
        <p:nvSpPr>
          <p:cNvPr id="5" name="TextBox 4"/>
          <p:cNvSpPr txBox="1"/>
          <p:nvPr/>
        </p:nvSpPr>
        <p:spPr>
          <a:xfrm>
            <a:off x="1143000" y="6248400"/>
            <a:ext cx="1643848" cy="369332"/>
          </a:xfrm>
          <a:prstGeom prst="rect">
            <a:avLst/>
          </a:prstGeom>
          <a:noFill/>
        </p:spPr>
        <p:txBody>
          <a:bodyPr wrap="none" rtlCol="0">
            <a:spAutoFit/>
          </a:bodyPr>
          <a:lstStyle/>
          <a:p>
            <a:r>
              <a:rPr lang="en-US" dirty="0"/>
              <a:t>Richard Perry</a:t>
            </a:r>
          </a:p>
        </p:txBody>
      </p:sp>
      <p:pic>
        <p:nvPicPr>
          <p:cNvPr id="6" name="Picture 5" descr="BlackLocust 2013-03.JPG"/>
          <p:cNvPicPr>
            <a:picLocks noChangeAspect="1"/>
          </p:cNvPicPr>
          <p:nvPr/>
        </p:nvPicPr>
        <p:blipFill>
          <a:blip r:embed="rId4" cstate="print"/>
          <a:stretch>
            <a:fillRect/>
          </a:stretch>
        </p:blipFill>
        <p:spPr>
          <a:xfrm>
            <a:off x="4876800" y="1828800"/>
            <a:ext cx="3276600" cy="43688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Tulip  Tree</a:t>
            </a:r>
          </a:p>
        </p:txBody>
      </p:sp>
      <p:pic>
        <p:nvPicPr>
          <p:cNvPr id="4" name="Content Placeholder 3" descr="TulipTree 2013-01.JPG"/>
          <p:cNvPicPr>
            <a:picLocks noGrp="1" noChangeAspect="1"/>
          </p:cNvPicPr>
          <p:nvPr>
            <p:ph idx="1"/>
          </p:nvPr>
        </p:nvPicPr>
        <p:blipFill>
          <a:blip r:embed="rId3" cstate="print"/>
          <a:stretch>
            <a:fillRect/>
          </a:stretch>
        </p:blipFill>
        <p:spPr>
          <a:xfrm>
            <a:off x="1554692" y="1646238"/>
            <a:ext cx="6034616" cy="4525962"/>
          </a:xfrm>
        </p:spPr>
      </p:pic>
      <p:sp>
        <p:nvSpPr>
          <p:cNvPr id="6" name="TextBox 5"/>
          <p:cNvSpPr txBox="1"/>
          <p:nvPr/>
        </p:nvSpPr>
        <p:spPr>
          <a:xfrm>
            <a:off x="762000" y="6248400"/>
            <a:ext cx="1643848" cy="369332"/>
          </a:xfrm>
          <a:prstGeom prst="rect">
            <a:avLst/>
          </a:prstGeom>
          <a:noFill/>
        </p:spPr>
        <p:txBody>
          <a:bodyPr wrap="none" rtlCol="0">
            <a:spAutoFit/>
          </a:bodyPr>
          <a:lstStyle/>
          <a:p>
            <a:r>
              <a:rPr lang="en-US" dirty="0"/>
              <a:t>Richard Perry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Waggle Dance</a:t>
            </a:r>
          </a:p>
        </p:txBody>
      </p:sp>
      <p:pic>
        <p:nvPicPr>
          <p:cNvPr id="14" name="Bee Dance (Waggle Danc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281112" y="1460598"/>
            <a:ext cx="6429376" cy="471160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Extraction</a:t>
            </a:r>
          </a:p>
        </p:txBody>
      </p:sp>
      <p:sp>
        <p:nvSpPr>
          <p:cNvPr id="11" name="TextBox 10"/>
          <p:cNvSpPr txBox="1"/>
          <p:nvPr/>
        </p:nvSpPr>
        <p:spPr>
          <a:xfrm>
            <a:off x="1219200" y="1381780"/>
            <a:ext cx="7571176" cy="523220"/>
          </a:xfrm>
          <a:prstGeom prst="rect">
            <a:avLst/>
          </a:prstGeom>
          <a:noFill/>
        </p:spPr>
        <p:txBody>
          <a:bodyPr wrap="none" rtlCol="0">
            <a:spAutoFit/>
          </a:bodyPr>
          <a:lstStyle/>
          <a:p>
            <a:pPr algn="ctr"/>
            <a:r>
              <a:rPr lang="en-US" sz="2800" dirty="0"/>
              <a:t>How do we get the honey from hive to bottle?</a:t>
            </a:r>
          </a:p>
        </p:txBody>
      </p:sp>
      <p:pic>
        <p:nvPicPr>
          <p:cNvPr id="13" name="Content Placeholder 12" descr="May13 thru Aug13 071.JPG"/>
          <p:cNvPicPr>
            <a:picLocks noGrp="1" noChangeAspect="1"/>
          </p:cNvPicPr>
          <p:nvPr>
            <p:ph idx="1"/>
          </p:nvPr>
        </p:nvPicPr>
        <p:blipFill>
          <a:blip r:embed="rId3" cstate="print"/>
          <a:stretch>
            <a:fillRect/>
          </a:stretch>
        </p:blipFill>
        <p:spPr>
          <a:xfrm>
            <a:off x="1905000" y="2133600"/>
            <a:ext cx="5375672" cy="3583781"/>
          </a:xfrm>
        </p:spPr>
      </p:pic>
      <p:sp>
        <p:nvSpPr>
          <p:cNvPr id="14" name="TextBox 13"/>
          <p:cNvSpPr txBox="1"/>
          <p:nvPr/>
        </p:nvSpPr>
        <p:spPr>
          <a:xfrm>
            <a:off x="228600" y="6248400"/>
            <a:ext cx="1220206" cy="369332"/>
          </a:xfrm>
          <a:prstGeom prst="rect">
            <a:avLst/>
          </a:prstGeom>
          <a:noFill/>
        </p:spPr>
        <p:txBody>
          <a:bodyPr wrap="none" rtlCol="0">
            <a:spAutoFit/>
          </a:bodyPr>
          <a:lstStyle/>
          <a:p>
            <a:r>
              <a:rPr lang="en-US" dirty="0"/>
              <a:t>McQueen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Extraction Equipment</a:t>
            </a:r>
          </a:p>
        </p:txBody>
      </p:sp>
      <p:pic>
        <p:nvPicPr>
          <p:cNvPr id="6" name="Content Placeholder 5" descr="emily prewedding July 2012 017.JPG"/>
          <p:cNvPicPr>
            <a:picLocks noGrp="1" noChangeAspect="1"/>
          </p:cNvPicPr>
          <p:nvPr>
            <p:ph idx="1"/>
          </p:nvPr>
        </p:nvPicPr>
        <p:blipFill>
          <a:blip r:embed="rId3" cstate="print"/>
          <a:stretch>
            <a:fillRect/>
          </a:stretch>
        </p:blipFill>
        <p:spPr>
          <a:xfrm>
            <a:off x="2971800" y="1447800"/>
            <a:ext cx="3235854" cy="4853781"/>
          </a:xfrm>
        </p:spPr>
      </p:pic>
      <p:sp>
        <p:nvSpPr>
          <p:cNvPr id="7" name="TextBox 6"/>
          <p:cNvSpPr txBox="1"/>
          <p:nvPr/>
        </p:nvSpPr>
        <p:spPr>
          <a:xfrm>
            <a:off x="228600" y="6260068"/>
            <a:ext cx="1220206" cy="369332"/>
          </a:xfrm>
          <a:prstGeom prst="rect">
            <a:avLst/>
          </a:prstGeom>
          <a:noFill/>
        </p:spPr>
        <p:txBody>
          <a:bodyPr wrap="none" rtlCol="0">
            <a:spAutoFit/>
          </a:bodyPr>
          <a:lstStyle/>
          <a:p>
            <a:r>
              <a:rPr lang="en-US" dirty="0"/>
              <a:t>McQueen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Wax Capping Removal</a:t>
            </a:r>
          </a:p>
        </p:txBody>
      </p:sp>
      <p:pic>
        <p:nvPicPr>
          <p:cNvPr id="10" name="Content Placeholder 9" descr="Honey Extraction 7-2011 026.JPG"/>
          <p:cNvPicPr>
            <a:picLocks noGrp="1" noChangeAspect="1"/>
          </p:cNvPicPr>
          <p:nvPr>
            <p:ph idx="1"/>
          </p:nvPr>
        </p:nvPicPr>
        <p:blipFill>
          <a:blip r:embed="rId3" cstate="print"/>
          <a:stretch>
            <a:fillRect/>
          </a:stretch>
        </p:blipFill>
        <p:spPr>
          <a:xfrm>
            <a:off x="1371600" y="1524000"/>
            <a:ext cx="6781800" cy="4521200"/>
          </a:xfrm>
        </p:spPr>
      </p:pic>
      <p:sp>
        <p:nvSpPr>
          <p:cNvPr id="11" name="TextBox 10"/>
          <p:cNvSpPr txBox="1"/>
          <p:nvPr/>
        </p:nvSpPr>
        <p:spPr>
          <a:xfrm>
            <a:off x="228600" y="6248400"/>
            <a:ext cx="1220206" cy="369332"/>
          </a:xfrm>
          <a:prstGeom prst="rect">
            <a:avLst/>
          </a:prstGeom>
          <a:noFill/>
        </p:spPr>
        <p:txBody>
          <a:bodyPr wrap="none" rtlCol="0">
            <a:spAutoFit/>
          </a:bodyPr>
          <a:lstStyle/>
          <a:p>
            <a:r>
              <a:rPr lang="en-US" dirty="0"/>
              <a:t>McQueen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Extractor</a:t>
            </a:r>
          </a:p>
        </p:txBody>
      </p:sp>
      <p:pic>
        <p:nvPicPr>
          <p:cNvPr id="6" name="Content Placeholder 5" descr="emily prewedding July 2012 042.JPG"/>
          <p:cNvPicPr>
            <a:picLocks noGrp="1" noChangeAspect="1"/>
          </p:cNvPicPr>
          <p:nvPr>
            <p:ph idx="1"/>
          </p:nvPr>
        </p:nvPicPr>
        <p:blipFill>
          <a:blip r:embed="rId3" cstate="print"/>
          <a:stretch>
            <a:fillRect/>
          </a:stretch>
        </p:blipFill>
        <p:spPr>
          <a:xfrm>
            <a:off x="1143000" y="1676400"/>
            <a:ext cx="6934200" cy="4622800"/>
          </a:xfrm>
        </p:spPr>
      </p:pic>
      <p:sp>
        <p:nvSpPr>
          <p:cNvPr id="7" name="TextBox 6"/>
          <p:cNvSpPr txBox="1"/>
          <p:nvPr/>
        </p:nvSpPr>
        <p:spPr>
          <a:xfrm>
            <a:off x="228600" y="6248400"/>
            <a:ext cx="1220206" cy="369332"/>
          </a:xfrm>
          <a:prstGeom prst="rect">
            <a:avLst/>
          </a:prstGeom>
          <a:noFill/>
        </p:spPr>
        <p:txBody>
          <a:bodyPr wrap="none" rtlCol="0">
            <a:spAutoFit/>
          </a:bodyPr>
          <a:lstStyle/>
          <a:p>
            <a:r>
              <a:rPr lang="en-US" dirty="0"/>
              <a:t>McQueen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Centrifugal Force</a:t>
            </a:r>
          </a:p>
        </p:txBody>
      </p:sp>
      <p:sp>
        <p:nvSpPr>
          <p:cNvPr id="7" name="TextBox 6"/>
          <p:cNvSpPr txBox="1"/>
          <p:nvPr/>
        </p:nvSpPr>
        <p:spPr>
          <a:xfrm>
            <a:off x="228600" y="6248400"/>
            <a:ext cx="1220206" cy="369332"/>
          </a:xfrm>
          <a:prstGeom prst="rect">
            <a:avLst/>
          </a:prstGeom>
          <a:noFill/>
        </p:spPr>
        <p:txBody>
          <a:bodyPr wrap="none" rtlCol="0">
            <a:spAutoFit/>
          </a:bodyPr>
          <a:lstStyle/>
          <a:p>
            <a:r>
              <a:rPr lang="en-US" dirty="0"/>
              <a:t>McQueen</a:t>
            </a:r>
          </a:p>
        </p:txBody>
      </p:sp>
      <p:pic>
        <p:nvPicPr>
          <p:cNvPr id="8" name="Content Placeholder 7" descr="emily prewedding July 2012 058.JPG"/>
          <p:cNvPicPr>
            <a:picLocks noGrp="1" noChangeAspect="1"/>
          </p:cNvPicPr>
          <p:nvPr>
            <p:ph idx="1"/>
          </p:nvPr>
        </p:nvPicPr>
        <p:blipFill>
          <a:blip r:embed="rId3" cstate="print"/>
          <a:stretch>
            <a:fillRect/>
          </a:stretch>
        </p:blipFill>
        <p:spPr>
          <a:xfrm>
            <a:off x="1177528" y="1646238"/>
            <a:ext cx="6788943" cy="4525962"/>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1143000"/>
          </a:xfrm>
        </p:spPr>
        <p:txBody>
          <a:bodyPr/>
          <a:lstStyle/>
          <a:p>
            <a:pPr algn="ctr"/>
            <a:r>
              <a:rPr lang="en-US" dirty="0"/>
              <a:t>Filter</a:t>
            </a:r>
          </a:p>
        </p:txBody>
      </p:sp>
      <p:pic>
        <p:nvPicPr>
          <p:cNvPr id="4" name="Content Placeholder 3" descr="emily prewedding July 2012 061.JPG"/>
          <p:cNvPicPr>
            <a:picLocks noGrp="1" noChangeAspect="1"/>
          </p:cNvPicPr>
          <p:nvPr>
            <p:ph idx="1"/>
          </p:nvPr>
        </p:nvPicPr>
        <p:blipFill>
          <a:blip r:embed="rId3" cstate="print"/>
          <a:stretch>
            <a:fillRect/>
          </a:stretch>
        </p:blipFill>
        <p:spPr>
          <a:xfrm>
            <a:off x="3124200" y="1447800"/>
            <a:ext cx="3337454" cy="5006181"/>
          </a:xfrm>
        </p:spPr>
      </p:pic>
      <p:sp>
        <p:nvSpPr>
          <p:cNvPr id="5" name="TextBox 4"/>
          <p:cNvSpPr txBox="1"/>
          <p:nvPr/>
        </p:nvSpPr>
        <p:spPr>
          <a:xfrm>
            <a:off x="228600" y="6248400"/>
            <a:ext cx="1220206" cy="369332"/>
          </a:xfrm>
          <a:prstGeom prst="rect">
            <a:avLst/>
          </a:prstGeom>
          <a:noFill/>
        </p:spPr>
        <p:txBody>
          <a:bodyPr wrap="none" rtlCol="0">
            <a:spAutoFit/>
          </a:bodyPr>
          <a:lstStyle/>
          <a:p>
            <a:r>
              <a:rPr lang="en-US" dirty="0"/>
              <a:t>McQueen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Bottling</a:t>
            </a:r>
          </a:p>
        </p:txBody>
      </p:sp>
      <p:pic>
        <p:nvPicPr>
          <p:cNvPr id="4" name="Content Placeholder 3" descr="August - October 2012 058.JPG"/>
          <p:cNvPicPr>
            <a:picLocks noGrp="1" noChangeAspect="1"/>
          </p:cNvPicPr>
          <p:nvPr>
            <p:ph idx="1"/>
          </p:nvPr>
        </p:nvPicPr>
        <p:blipFill>
          <a:blip r:embed="rId3" cstate="print"/>
          <a:stretch>
            <a:fillRect/>
          </a:stretch>
        </p:blipFill>
        <p:spPr>
          <a:xfrm>
            <a:off x="1219200" y="1600200"/>
            <a:ext cx="6858000" cy="4572000"/>
          </a:xfrm>
        </p:spPr>
      </p:pic>
      <p:sp>
        <p:nvSpPr>
          <p:cNvPr id="5" name="TextBox 4"/>
          <p:cNvSpPr txBox="1"/>
          <p:nvPr/>
        </p:nvSpPr>
        <p:spPr>
          <a:xfrm>
            <a:off x="228600" y="6336268"/>
            <a:ext cx="1220206" cy="369332"/>
          </a:xfrm>
          <a:prstGeom prst="rect">
            <a:avLst/>
          </a:prstGeom>
          <a:noFill/>
        </p:spPr>
        <p:txBody>
          <a:bodyPr wrap="none" rtlCol="0">
            <a:spAutoFit/>
          </a:bodyPr>
          <a:lstStyle/>
          <a:p>
            <a:r>
              <a:rPr lang="en-US" dirty="0"/>
              <a:t>McQueen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Yellow Jacket</a:t>
            </a:r>
          </a:p>
        </p:txBody>
      </p:sp>
      <p:pic>
        <p:nvPicPr>
          <p:cNvPr id="4" name="Content Placeholder 3" descr="Fir0002Flagstaffotos yellow jacket.jpg"/>
          <p:cNvPicPr>
            <a:picLocks noGrp="1" noChangeAspect="1"/>
          </p:cNvPicPr>
          <p:nvPr>
            <p:ph idx="1"/>
          </p:nvPr>
        </p:nvPicPr>
        <p:blipFill>
          <a:blip r:embed="rId3" cstate="print"/>
          <a:stretch>
            <a:fillRect/>
          </a:stretch>
        </p:blipFill>
        <p:spPr>
          <a:xfrm>
            <a:off x="1219200" y="1676400"/>
            <a:ext cx="6793189" cy="4525962"/>
          </a:xfrm>
        </p:spPr>
      </p:pic>
      <p:sp>
        <p:nvSpPr>
          <p:cNvPr id="5" name="TextBox 4"/>
          <p:cNvSpPr txBox="1"/>
          <p:nvPr/>
        </p:nvSpPr>
        <p:spPr>
          <a:xfrm>
            <a:off x="304800" y="6248400"/>
            <a:ext cx="2594260" cy="369332"/>
          </a:xfrm>
          <a:prstGeom prst="rect">
            <a:avLst/>
          </a:prstGeom>
          <a:noFill/>
        </p:spPr>
        <p:txBody>
          <a:bodyPr wrap="square" rtlCol="0">
            <a:spAutoFit/>
          </a:bodyPr>
          <a:lstStyle/>
          <a:p>
            <a:r>
              <a:rPr lang="en-US" dirty="0"/>
              <a:t>Fir0002/</a:t>
            </a:r>
            <a:r>
              <a:rPr lang="en-US" dirty="0" err="1"/>
              <a:t>flagstaffotos</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What is Happening To The Bees?</a:t>
            </a:r>
          </a:p>
        </p:txBody>
      </p:sp>
      <p:pic>
        <p:nvPicPr>
          <p:cNvPr id="6" name="Content Placeholder 5" descr="bee-colony-collapse-259x300.jpg"/>
          <p:cNvPicPr>
            <a:picLocks noGrp="1" noChangeAspect="1"/>
          </p:cNvPicPr>
          <p:nvPr>
            <p:ph idx="1"/>
          </p:nvPr>
        </p:nvPicPr>
        <p:blipFill>
          <a:blip r:embed="rId3" cstate="print"/>
          <a:stretch>
            <a:fillRect/>
          </a:stretch>
        </p:blipFill>
        <p:spPr>
          <a:xfrm>
            <a:off x="2256282" y="1676400"/>
            <a:ext cx="4144518" cy="48006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97BBFE-6638-4A9D-C211-9103FD9560B5}"/>
              </a:ext>
            </a:extLst>
          </p:cNvPr>
          <p:cNvSpPr>
            <a:spLocks noGrp="1"/>
          </p:cNvSpPr>
          <p:nvPr>
            <p:ph type="title"/>
          </p:nvPr>
        </p:nvSpPr>
        <p:spPr>
          <a:xfrm>
            <a:off x="457200" y="253218"/>
            <a:ext cx="8153400" cy="965982"/>
          </a:xfrm>
        </p:spPr>
        <p:txBody>
          <a:bodyPr/>
          <a:lstStyle/>
          <a:p>
            <a:pPr algn="ctr"/>
            <a:r>
              <a:rPr lang="en-US" dirty="0"/>
              <a:t>Bee Informed Partnership</a:t>
            </a:r>
          </a:p>
        </p:txBody>
      </p:sp>
      <p:pic>
        <p:nvPicPr>
          <p:cNvPr id="3" name="Picture 2" descr="United States Honey Bee Colony Losses 2020-2021: Preliminary ...">
            <a:extLst>
              <a:ext uri="{FF2B5EF4-FFF2-40B4-BE49-F238E27FC236}">
                <a16:creationId xmlns:a16="http://schemas.microsoft.com/office/drawing/2014/main" xmlns="" id="{08BA9812-BFFF-1B41-CDEC-1B19E2605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8839200" cy="4812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662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Bee Informed Partnership</a:t>
            </a:r>
          </a:p>
        </p:txBody>
      </p:sp>
      <p:sp>
        <p:nvSpPr>
          <p:cNvPr id="16386" name="AutoShape 2" descr="Bee Informed Partnershi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88" name="AutoShape 4" descr="Bee Informed Partnershi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xmlns="" id="{4C5619B1-796B-7D86-659F-9837177FE225}"/>
              </a:ext>
            </a:extLst>
          </p:cNvPr>
          <p:cNvPicPr>
            <a:picLocks noChangeAspect="1"/>
          </p:cNvPicPr>
          <p:nvPr/>
        </p:nvPicPr>
        <p:blipFill>
          <a:blip r:embed="rId3"/>
          <a:stretch>
            <a:fillRect/>
          </a:stretch>
        </p:blipFill>
        <p:spPr>
          <a:xfrm>
            <a:off x="1752600" y="1590389"/>
            <a:ext cx="5845934" cy="3921889"/>
          </a:xfrm>
          <a:prstGeom prst="rect">
            <a:avLst/>
          </a:prstGeom>
        </p:spPr>
      </p:pic>
      <p:sp>
        <p:nvSpPr>
          <p:cNvPr id="7" name="Content Placeholder 6">
            <a:extLst>
              <a:ext uri="{FF2B5EF4-FFF2-40B4-BE49-F238E27FC236}">
                <a16:creationId xmlns:a16="http://schemas.microsoft.com/office/drawing/2014/main" xmlns="" id="{F3B73C60-8565-637A-83E3-7F1F1F046BC5}"/>
              </a:ext>
            </a:extLst>
          </p:cNvPr>
          <p:cNvSpPr>
            <a:spLocks noGrp="1"/>
          </p:cNvSpPr>
          <p:nvPr>
            <p:ph idx="1"/>
          </p:nvPr>
        </p:nvSpPr>
        <p:spPr>
          <a:xfrm>
            <a:off x="457200" y="1489735"/>
            <a:ext cx="8229600" cy="4301466"/>
          </a:xfrm>
        </p:spPr>
        <p:txBody>
          <a:bodyPr/>
          <a:lstStyle/>
          <a:p>
            <a:endParaRPr lang="en-US" dirty="0"/>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2108664"/>
          </a:xfrm>
        </p:spPr>
        <p:txBody>
          <a:bodyPr>
            <a:normAutofit fontScale="90000"/>
          </a:bodyPr>
          <a:lstStyle/>
          <a:p>
            <a:pPr algn="ctr"/>
            <a:r>
              <a:rPr lang="en-US" dirty="0"/>
              <a:t>What Are Possible </a:t>
            </a:r>
            <a:br>
              <a:rPr lang="en-US" dirty="0"/>
            </a:br>
            <a:r>
              <a:rPr lang="en-US" dirty="0"/>
              <a:t>Causes For CCD And Colony Loss?</a:t>
            </a:r>
          </a:p>
        </p:txBody>
      </p:sp>
      <p:sp>
        <p:nvSpPr>
          <p:cNvPr id="3" name="Content Placeholder 2"/>
          <p:cNvSpPr>
            <a:spLocks noGrp="1"/>
          </p:cNvSpPr>
          <p:nvPr>
            <p:ph idx="1"/>
          </p:nvPr>
        </p:nvSpPr>
        <p:spPr>
          <a:xfrm>
            <a:off x="457200" y="2438400"/>
            <a:ext cx="8001000" cy="3734116"/>
          </a:xfrm>
        </p:spPr>
        <p:txBody>
          <a:bodyPr/>
          <a:lstStyle/>
          <a:p>
            <a:r>
              <a:rPr lang="en-US" dirty="0"/>
              <a:t>Flowerless Landscapes</a:t>
            </a:r>
          </a:p>
          <a:p>
            <a:endParaRPr lang="en-US" dirty="0"/>
          </a:p>
          <a:p>
            <a:r>
              <a:rPr lang="en-US" dirty="0"/>
              <a:t>Pesticides</a:t>
            </a:r>
          </a:p>
          <a:p>
            <a:endParaRPr lang="en-US" dirty="0"/>
          </a:p>
          <a:p>
            <a:r>
              <a:rPr lang="en-US" dirty="0"/>
              <a:t>Parasites</a:t>
            </a:r>
          </a:p>
          <a:p>
            <a:endParaRPr lang="en-US" dirty="0"/>
          </a:p>
          <a:p>
            <a:r>
              <a:rPr lang="en-US" dirty="0"/>
              <a:t>Monoculture</a:t>
            </a:r>
          </a:p>
          <a:p>
            <a:endParaRPr lang="en-US" dirty="0"/>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Flowerless Landscapes</a:t>
            </a:r>
          </a:p>
        </p:txBody>
      </p:sp>
      <p:pic>
        <p:nvPicPr>
          <p:cNvPr id="4" name="Content Placeholder 3" descr="Crop_at_Arnold's_Farm_-_geograph.org.uk_-_141789.jpg"/>
          <p:cNvPicPr>
            <a:picLocks noGrp="1" noChangeAspect="1"/>
          </p:cNvPicPr>
          <p:nvPr>
            <p:ph idx="1"/>
          </p:nvPr>
        </p:nvPicPr>
        <p:blipFill>
          <a:blip r:embed="rId3" cstate="print"/>
          <a:stretch>
            <a:fillRect/>
          </a:stretch>
        </p:blipFill>
        <p:spPr>
          <a:xfrm>
            <a:off x="1600200" y="1676400"/>
            <a:ext cx="5638800" cy="4229100"/>
          </a:xfrm>
        </p:spPr>
      </p:pic>
      <p:sp>
        <p:nvSpPr>
          <p:cNvPr id="8" name="TextBox 7"/>
          <p:cNvSpPr txBox="1"/>
          <p:nvPr/>
        </p:nvSpPr>
        <p:spPr>
          <a:xfrm>
            <a:off x="1524000" y="6172200"/>
            <a:ext cx="1617815" cy="369332"/>
          </a:xfrm>
          <a:prstGeom prst="rect">
            <a:avLst/>
          </a:prstGeom>
          <a:noFill/>
        </p:spPr>
        <p:txBody>
          <a:bodyPr wrap="none" rtlCol="0">
            <a:spAutoFit/>
          </a:bodyPr>
          <a:lstStyle/>
          <a:p>
            <a:r>
              <a:rPr lang="en-US" u="sng" dirty="0">
                <a:hlinkClick r:id="rId4"/>
              </a:rPr>
              <a:t>David </a:t>
            </a:r>
            <a:r>
              <a:rPr lang="en-US" u="sng" dirty="0" err="1">
                <a:hlinkClick r:id="rId4"/>
              </a:rPr>
              <a:t>Stowell</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Pesticides</a:t>
            </a:r>
          </a:p>
        </p:txBody>
      </p:sp>
      <p:pic>
        <p:nvPicPr>
          <p:cNvPr id="4" name="Content Placeholder 3" descr="500px-Honey_bees_encounter_many_pesticides_both_at_the_hive_and_while_foraging_.jpg"/>
          <p:cNvPicPr>
            <a:picLocks noGrp="1" noChangeAspect="1"/>
          </p:cNvPicPr>
          <p:nvPr>
            <p:ph idx="1"/>
          </p:nvPr>
        </p:nvPicPr>
        <p:blipFill>
          <a:blip r:embed="rId3" cstate="print"/>
          <a:stretch>
            <a:fillRect/>
          </a:stretch>
        </p:blipFill>
        <p:spPr>
          <a:xfrm>
            <a:off x="1600200" y="1600200"/>
            <a:ext cx="6096000" cy="4558792"/>
          </a:xfrm>
        </p:spPr>
      </p:pic>
      <p:sp>
        <p:nvSpPr>
          <p:cNvPr id="5" name="TextBox 4"/>
          <p:cNvSpPr txBox="1"/>
          <p:nvPr/>
        </p:nvSpPr>
        <p:spPr>
          <a:xfrm>
            <a:off x="838200" y="6248400"/>
            <a:ext cx="2404056" cy="369332"/>
          </a:xfrm>
          <a:prstGeom prst="rect">
            <a:avLst/>
          </a:prstGeom>
          <a:noFill/>
        </p:spPr>
        <p:txBody>
          <a:bodyPr wrap="none" rtlCol="0">
            <a:spAutoFit/>
          </a:bodyPr>
          <a:lstStyle/>
          <a:p>
            <a:r>
              <a:rPr lang="en-US" dirty="0"/>
              <a:t>Ohio State University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Parasites</a:t>
            </a:r>
          </a:p>
        </p:txBody>
      </p:sp>
      <p:pic>
        <p:nvPicPr>
          <p:cNvPr id="4" name="Content Placeholder 3" descr="varroa mite &amp; bee.jpg"/>
          <p:cNvPicPr>
            <a:picLocks noGrp="1" noChangeAspect="1"/>
          </p:cNvPicPr>
          <p:nvPr>
            <p:ph idx="1"/>
          </p:nvPr>
        </p:nvPicPr>
        <p:blipFill>
          <a:blip r:embed="rId3" cstate="print"/>
          <a:stretch>
            <a:fillRect/>
          </a:stretch>
        </p:blipFill>
        <p:spPr>
          <a:xfrm>
            <a:off x="1066800" y="1544864"/>
            <a:ext cx="7162800" cy="4689929"/>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Time Lapse of Bee Development</a:t>
            </a:r>
          </a:p>
        </p:txBody>
      </p:sp>
      <p:pic>
        <p:nvPicPr>
          <p:cNvPr id="4" name="Amazing Time-Lapse- Bees Hatch Before Your Ey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752600" y="1828800"/>
            <a:ext cx="5943600" cy="44577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Monoculture</a:t>
            </a:r>
          </a:p>
        </p:txBody>
      </p:sp>
      <p:pic>
        <p:nvPicPr>
          <p:cNvPr id="4" name="Content Placeholder 3" descr="640px-Bee_migration_9045.JPG"/>
          <p:cNvPicPr>
            <a:picLocks noGrp="1" noChangeAspect="1"/>
          </p:cNvPicPr>
          <p:nvPr>
            <p:ph idx="1"/>
          </p:nvPr>
        </p:nvPicPr>
        <p:blipFill>
          <a:blip r:embed="rId3" cstate="print"/>
          <a:stretch>
            <a:fillRect/>
          </a:stretch>
        </p:blipFill>
        <p:spPr>
          <a:xfrm>
            <a:off x="1524000" y="1524000"/>
            <a:ext cx="6324600" cy="4743450"/>
          </a:xfrm>
        </p:spPr>
      </p:pic>
      <p:sp>
        <p:nvSpPr>
          <p:cNvPr id="7" name="TextBox 6"/>
          <p:cNvSpPr txBox="1"/>
          <p:nvPr/>
        </p:nvSpPr>
        <p:spPr>
          <a:xfrm>
            <a:off x="457200" y="6248400"/>
            <a:ext cx="1217000" cy="369332"/>
          </a:xfrm>
          <a:prstGeom prst="rect">
            <a:avLst/>
          </a:prstGeom>
          <a:noFill/>
        </p:spPr>
        <p:txBody>
          <a:bodyPr wrap="none" rtlCol="0">
            <a:spAutoFit/>
          </a:bodyPr>
          <a:lstStyle/>
          <a:p>
            <a:r>
              <a:rPr lang="en-US" dirty="0"/>
              <a:t>pollinator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001000" cy="965664"/>
          </a:xfrm>
        </p:spPr>
        <p:txBody>
          <a:bodyPr>
            <a:normAutofit/>
          </a:bodyPr>
          <a:lstStyle/>
          <a:p>
            <a:pPr algn="ctr"/>
            <a:r>
              <a:rPr lang="en-US" dirty="0"/>
              <a:t>What Can You Do To Help ?</a:t>
            </a:r>
          </a:p>
        </p:txBody>
      </p:sp>
      <p:sp>
        <p:nvSpPr>
          <p:cNvPr id="3" name="Content Placeholder 2"/>
          <p:cNvSpPr>
            <a:spLocks noGrp="1"/>
          </p:cNvSpPr>
          <p:nvPr>
            <p:ph idx="1"/>
          </p:nvPr>
        </p:nvSpPr>
        <p:spPr>
          <a:xfrm>
            <a:off x="228600" y="1664772"/>
            <a:ext cx="8445843" cy="4958227"/>
          </a:xfrm>
        </p:spPr>
        <p:txBody>
          <a:bodyPr>
            <a:normAutofit fontScale="92500"/>
          </a:bodyPr>
          <a:lstStyle/>
          <a:p>
            <a:pPr marL="0" indent="0">
              <a:buNone/>
            </a:pPr>
            <a:r>
              <a:rPr lang="en-US" sz="2800" dirty="0"/>
              <a:t>    Plant habitat for pollinators   </a:t>
            </a:r>
          </a:p>
          <a:p>
            <a:pPr>
              <a:buNone/>
            </a:pPr>
            <a:r>
              <a:rPr lang="en-US" sz="2800" dirty="0">
                <a:solidFill>
                  <a:srgbClr val="92D050"/>
                </a:solidFill>
              </a:rPr>
              <a:t>    </a:t>
            </a:r>
            <a:r>
              <a:rPr lang="en-US" sz="2800" dirty="0">
                <a:solidFill>
                  <a:srgbClr val="FFC000"/>
                </a:solidFill>
                <a:hlinkClick r:id="rId3">
                  <a:extLst>
                    <a:ext uri="{A12FA001-AC4F-418D-AE19-62706E023703}">
                      <ahyp:hlinkClr xmlns:ahyp="http://schemas.microsoft.com/office/drawing/2018/hyperlinkcolor" xmlns="" val="tx"/>
                    </a:ext>
                  </a:extLst>
                </a:hlinkClick>
              </a:rPr>
              <a:t>https://xerces.org/publications/plant-</a:t>
            </a:r>
            <a:r>
              <a:rPr lang="en-US" sz="2800" dirty="0">
                <a:solidFill>
                  <a:srgbClr val="FFC000"/>
                </a:solidFill>
              </a:rPr>
              <a:t>lists/pollinator-plants-mid-atlantic-region</a:t>
            </a:r>
          </a:p>
          <a:p>
            <a:pPr marL="0" indent="0">
              <a:buNone/>
            </a:pPr>
            <a:r>
              <a:rPr lang="en-US" sz="2800" dirty="0"/>
              <a:t>    </a:t>
            </a:r>
            <a:br>
              <a:rPr lang="en-US" sz="2800" dirty="0"/>
            </a:br>
            <a:r>
              <a:rPr lang="en-US" sz="2800" dirty="0"/>
              <a:t>   Incorporate Integrated Pest Management in your</a:t>
            </a:r>
          </a:p>
          <a:p>
            <a:pPr marL="0" indent="0">
              <a:buNone/>
            </a:pPr>
            <a:r>
              <a:rPr lang="en-US" sz="2800" dirty="0">
                <a:solidFill>
                  <a:srgbClr val="FFC000"/>
                </a:solidFill>
              </a:rPr>
              <a:t>   </a:t>
            </a:r>
            <a:r>
              <a:rPr lang="en-US" sz="2800" dirty="0"/>
              <a:t>Home and Garden  </a:t>
            </a:r>
            <a:r>
              <a:rPr lang="en-US" sz="2800" dirty="0">
                <a:solidFill>
                  <a:srgbClr val="FFC000"/>
                </a:solidFill>
              </a:rPr>
              <a:t>https://www.canr.msu.edu/ipm/ipm_for_homeowners</a:t>
            </a:r>
            <a:br>
              <a:rPr lang="en-US" sz="2800" dirty="0">
                <a:solidFill>
                  <a:srgbClr val="FFC000"/>
                </a:solidFill>
              </a:rPr>
            </a:br>
            <a:r>
              <a:rPr lang="en-US" sz="2800" dirty="0">
                <a:solidFill>
                  <a:srgbClr val="FFC000"/>
                </a:solidFill>
              </a:rPr>
              <a:t>   </a:t>
            </a:r>
            <a:br>
              <a:rPr lang="en-US" sz="2800" dirty="0">
                <a:solidFill>
                  <a:srgbClr val="FFC000"/>
                </a:solidFill>
              </a:rPr>
            </a:br>
            <a:r>
              <a:rPr lang="en-US" sz="2800" dirty="0">
                <a:solidFill>
                  <a:srgbClr val="FFC000"/>
                </a:solidFill>
              </a:rPr>
              <a:t>   </a:t>
            </a:r>
            <a:r>
              <a:rPr lang="en-US" sz="2800" dirty="0"/>
              <a:t>Buy local honey</a:t>
            </a:r>
          </a:p>
          <a:p>
            <a:pPr marL="0" indent="0">
              <a:buNone/>
            </a:pPr>
            <a:r>
              <a:rPr lang="en-US" sz="2800" dirty="0">
                <a:solidFill>
                  <a:srgbClr val="FFC000"/>
                </a:solidFill>
              </a:rPr>
              <a:t>   www.mdbeekeepers.org/clubs.html</a:t>
            </a:r>
          </a:p>
          <a:p>
            <a:pPr marL="0" indent="0">
              <a:buNone/>
            </a:pPr>
            <a:r>
              <a:rPr lang="en-US" dirty="0"/>
              <a:t>   Keep bees! </a:t>
            </a:r>
            <a:r>
              <a:rPr lang="en-US" dirty="0">
                <a:solidFill>
                  <a:schemeClr val="bg1"/>
                </a:solidFill>
              </a:rPr>
              <a:t> </a:t>
            </a:r>
          </a:p>
          <a:p>
            <a:pPr>
              <a:buNone/>
            </a:pPr>
            <a:r>
              <a:rPr lang="en-US" sz="3000" dirty="0">
                <a:solidFill>
                  <a:schemeClr val="bg1"/>
                </a:solidFill>
              </a:rPr>
              <a:t>    </a:t>
            </a:r>
            <a:r>
              <a:rPr lang="en-US" sz="3000" dirty="0">
                <a:solidFill>
                  <a:srgbClr val="FFC000"/>
                </a:solidFill>
              </a:rPr>
              <a:t>https://montgomerycountybeekeepers.com/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Apis</a:t>
            </a:r>
            <a:r>
              <a:rPr lang="en-US" dirty="0"/>
              <a:t> </a:t>
            </a:r>
            <a:r>
              <a:rPr lang="en-US" dirty="0" err="1"/>
              <a:t>Mellifera</a:t>
            </a:r>
            <a:endParaRPr lang="en-US" dirty="0"/>
          </a:p>
        </p:txBody>
      </p:sp>
      <p:pic>
        <p:nvPicPr>
          <p:cNvPr id="6" name="Content Placeholder 5" descr="honey_bee_bee_insect_218160.jpg"/>
          <p:cNvPicPr>
            <a:picLocks noGrp="1" noChangeAspect="1"/>
          </p:cNvPicPr>
          <p:nvPr>
            <p:ph idx="1"/>
          </p:nvPr>
        </p:nvPicPr>
        <p:blipFill>
          <a:blip r:embed="rId3" cstate="print"/>
          <a:stretch>
            <a:fillRect/>
          </a:stretch>
        </p:blipFill>
        <p:spPr>
          <a:xfrm>
            <a:off x="1524000" y="1752600"/>
            <a:ext cx="5943600" cy="4684955"/>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a:t>
            </a:r>
          </a:p>
        </p:txBody>
      </p:sp>
      <p:pic>
        <p:nvPicPr>
          <p:cNvPr id="4" name="Content Placeholder 3" descr="Peggy Greb bee.jpg"/>
          <p:cNvPicPr>
            <a:picLocks noGrp="1" noChangeAspect="1"/>
          </p:cNvPicPr>
          <p:nvPr>
            <p:ph idx="1"/>
          </p:nvPr>
        </p:nvPicPr>
        <p:blipFill>
          <a:blip r:embed="rId3" cstate="print"/>
          <a:stretch>
            <a:fillRect/>
          </a:stretch>
        </p:blipFill>
        <p:spPr>
          <a:xfrm>
            <a:off x="1676400" y="1981200"/>
            <a:ext cx="5867400" cy="4074583"/>
          </a:xfrm>
        </p:spPr>
      </p:pic>
      <p:sp>
        <p:nvSpPr>
          <p:cNvPr id="5" name="TextBox 4"/>
          <p:cNvSpPr txBox="1"/>
          <p:nvPr/>
        </p:nvSpPr>
        <p:spPr>
          <a:xfrm>
            <a:off x="914400" y="6172200"/>
            <a:ext cx="1458604" cy="369332"/>
          </a:xfrm>
          <a:prstGeom prst="rect">
            <a:avLst/>
          </a:prstGeom>
          <a:noFill/>
        </p:spPr>
        <p:txBody>
          <a:bodyPr wrap="none" rtlCol="0">
            <a:spAutoFit/>
          </a:bodyPr>
          <a:lstStyle/>
          <a:p>
            <a:r>
              <a:rPr lang="en-US" dirty="0"/>
              <a:t>Peggy </a:t>
            </a:r>
            <a:r>
              <a:rPr lang="en-US" dirty="0" err="1"/>
              <a:t>Greb</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1447800"/>
            <a:ext cx="6019800" cy="510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pPr algn="ctr"/>
            <a:r>
              <a:rPr lang="en-US" dirty="0"/>
              <a:t>History of Man and Bees</a:t>
            </a:r>
          </a:p>
        </p:txBody>
      </p:sp>
      <p:pic>
        <p:nvPicPr>
          <p:cNvPr id="4" name="Content Placeholder 3" descr="200px-Cueva_arana.svg.png"/>
          <p:cNvPicPr>
            <a:picLocks noGrp="1" noChangeAspect="1"/>
          </p:cNvPicPr>
          <p:nvPr>
            <p:ph idx="1"/>
          </p:nvPr>
        </p:nvPicPr>
        <p:blipFill>
          <a:blip r:embed="rId3" cstate="print"/>
          <a:stretch>
            <a:fillRect/>
          </a:stretch>
        </p:blipFill>
        <p:spPr>
          <a:xfrm>
            <a:off x="3429000" y="1600200"/>
            <a:ext cx="2705100" cy="4774502"/>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Egyptian Hieroglyph</a:t>
            </a:r>
          </a:p>
        </p:txBody>
      </p:sp>
      <p:pic>
        <p:nvPicPr>
          <p:cNvPr id="4" name="Content Placeholder 3" descr="ancientegyptianrelief-beehieroglyph-rom1.png"/>
          <p:cNvPicPr>
            <a:picLocks noGrp="1" noChangeAspect="1"/>
          </p:cNvPicPr>
          <p:nvPr>
            <p:ph idx="1"/>
          </p:nvPr>
        </p:nvPicPr>
        <p:blipFill>
          <a:blip r:embed="rId3" cstate="print"/>
          <a:stretch>
            <a:fillRect/>
          </a:stretch>
        </p:blipFill>
        <p:spPr>
          <a:xfrm>
            <a:off x="1981200" y="1524000"/>
            <a:ext cx="4957152" cy="500275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Skep</a:t>
            </a:r>
            <a:endParaRPr lang="en-US" dirty="0"/>
          </a:p>
        </p:txBody>
      </p:sp>
      <p:pic>
        <p:nvPicPr>
          <p:cNvPr id="4" name="Content Placeholder 3" descr="443px-DalgarvenBeeSkep.jpg"/>
          <p:cNvPicPr>
            <a:picLocks noGrp="1" noChangeAspect="1"/>
          </p:cNvPicPr>
          <p:nvPr>
            <p:ph idx="1"/>
          </p:nvPr>
        </p:nvPicPr>
        <p:blipFill>
          <a:blip r:embed="rId3" cstate="print"/>
          <a:stretch>
            <a:fillRect/>
          </a:stretch>
        </p:blipFill>
        <p:spPr>
          <a:xfrm>
            <a:off x="2895600" y="1600200"/>
            <a:ext cx="3276600" cy="4430437"/>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40154</TotalTime>
  <Words>4297</Words>
  <Application>Microsoft Office PowerPoint</Application>
  <PresentationFormat>On-screen Show (4:3)</PresentationFormat>
  <Paragraphs>570</Paragraphs>
  <Slides>60</Slides>
  <Notes>60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Calibri</vt:lpstr>
      <vt:lpstr>georgia</vt:lpstr>
      <vt:lpstr>Lato</vt:lpstr>
      <vt:lpstr>Rockwell</vt:lpstr>
      <vt:lpstr>Wingdings 2</vt:lpstr>
      <vt:lpstr>Foundry</vt:lpstr>
      <vt:lpstr>PowerPoint Presentation</vt:lpstr>
      <vt:lpstr> Talk Outline</vt:lpstr>
      <vt:lpstr>Bumble Bee</vt:lpstr>
      <vt:lpstr>Blue Orchard Bee</vt:lpstr>
      <vt:lpstr>Yellow Jacket</vt:lpstr>
      <vt:lpstr>Apis Mellifera</vt:lpstr>
      <vt:lpstr>History of Man and Bees</vt:lpstr>
      <vt:lpstr>Egyptian Hieroglyph</vt:lpstr>
      <vt:lpstr>Skep</vt:lpstr>
      <vt:lpstr>Inside of Skep</vt:lpstr>
      <vt:lpstr>Rev. Lorenzo Lorraine Langstroth  Father of American Beekeeping</vt:lpstr>
      <vt:lpstr>Hive Diagram</vt:lpstr>
      <vt:lpstr>Hive Frames</vt:lpstr>
      <vt:lpstr>US Beekeepers</vt:lpstr>
      <vt:lpstr>Why Do We Need The Bees?</vt:lpstr>
      <vt:lpstr>Pollination</vt:lpstr>
      <vt:lpstr>Benefits of Pollination</vt:lpstr>
      <vt:lpstr>Pollination In Maryland</vt:lpstr>
      <vt:lpstr>Flowers As A Food Source</vt:lpstr>
      <vt:lpstr>Honey</vt:lpstr>
      <vt:lpstr>Beeswax </vt:lpstr>
      <vt:lpstr>Propolis</vt:lpstr>
      <vt:lpstr>What Makes Up A colony?</vt:lpstr>
      <vt:lpstr>Drone</vt:lpstr>
      <vt:lpstr>Worker bee</vt:lpstr>
      <vt:lpstr>House Bees</vt:lpstr>
      <vt:lpstr>Roles Outside The Hive</vt:lpstr>
      <vt:lpstr>Life Cycle Of The Bee</vt:lpstr>
      <vt:lpstr>Pupa</vt:lpstr>
      <vt:lpstr>Young Bee</vt:lpstr>
      <vt:lpstr>Types of Brood</vt:lpstr>
      <vt:lpstr>Swarms</vt:lpstr>
      <vt:lpstr>Swarming</vt:lpstr>
      <vt:lpstr>Swarm</vt:lpstr>
      <vt:lpstr>Stings</vt:lpstr>
      <vt:lpstr>Bee Stinger</vt:lpstr>
      <vt:lpstr>How Do Bees Make Honey?</vt:lpstr>
      <vt:lpstr>Proboscis</vt:lpstr>
      <vt:lpstr>Honey Storage</vt:lpstr>
      <vt:lpstr>Nectar Sources</vt:lpstr>
      <vt:lpstr>Tulip  Tree</vt:lpstr>
      <vt:lpstr>Waggle Dance</vt:lpstr>
      <vt:lpstr>Extraction</vt:lpstr>
      <vt:lpstr>Extraction Equipment</vt:lpstr>
      <vt:lpstr>Wax Capping Removal</vt:lpstr>
      <vt:lpstr>Extractor</vt:lpstr>
      <vt:lpstr>Centrifugal Force</vt:lpstr>
      <vt:lpstr>Filter</vt:lpstr>
      <vt:lpstr>Bottling</vt:lpstr>
      <vt:lpstr>What is Happening To The Bees?</vt:lpstr>
      <vt:lpstr>Bee Informed Partnership</vt:lpstr>
      <vt:lpstr>Bee Informed Partnership</vt:lpstr>
      <vt:lpstr>What Are Possible  Causes For CCD And Colony Loss?</vt:lpstr>
      <vt:lpstr>Flowerless Landscapes</vt:lpstr>
      <vt:lpstr>Pesticides</vt:lpstr>
      <vt:lpstr>Parasites</vt:lpstr>
      <vt:lpstr>Time Lapse of Bee Development</vt:lpstr>
      <vt:lpstr>Monoculture</vt:lpstr>
      <vt:lpstr>What Can You Do To Help ?</vt:lpstr>
      <vt:lpstr>Questions?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Montgomery County Bee Logo</dc:title>
  <dc:creator>mary</dc:creator>
  <cp:lastModifiedBy>Carol</cp:lastModifiedBy>
  <cp:revision>1974</cp:revision>
  <cp:lastPrinted>2023-05-22T17:16:42Z</cp:lastPrinted>
  <dcterms:created xsi:type="dcterms:W3CDTF">2014-02-27T13:23:10Z</dcterms:created>
  <dcterms:modified xsi:type="dcterms:W3CDTF">2023-06-12T16:09:13Z</dcterms:modified>
</cp:coreProperties>
</file>